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8" r:id="rId4"/>
    <p:sldId id="293" r:id="rId5"/>
    <p:sldId id="303" r:id="rId6"/>
    <p:sldId id="299" r:id="rId7"/>
    <p:sldId id="300" r:id="rId8"/>
    <p:sldId id="301" r:id="rId9"/>
    <p:sldId id="314" r:id="rId10"/>
    <p:sldId id="315" r:id="rId11"/>
    <p:sldId id="304" r:id="rId12"/>
    <p:sldId id="309" r:id="rId13"/>
    <p:sldId id="316" r:id="rId14"/>
    <p:sldId id="305" r:id="rId15"/>
    <p:sldId id="306" r:id="rId16"/>
    <p:sldId id="317" r:id="rId17"/>
    <p:sldId id="313" r:id="rId18"/>
    <p:sldId id="307" r:id="rId19"/>
    <p:sldId id="298" r:id="rId20"/>
    <p:sldId id="310" r:id="rId21"/>
    <p:sldId id="292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77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54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631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509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D5C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8A8B0-57A6-4B23-957B-32A0EF62DBF6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591-B820-4404-A2EE-0481BC8BD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B591-B820-4404-A2EE-0481BC8BD3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B591-B820-4404-A2EE-0481BC8BD3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B591-B820-4404-A2EE-0481BC8BD3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5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3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B591-B820-4404-A2EE-0481BC8BD3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8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7" indent="0" algn="ctr">
              <a:buNone/>
              <a:defRPr sz="1500"/>
            </a:lvl2pPr>
            <a:lvl3pPr marL="685754" indent="0" algn="ctr">
              <a:buNone/>
              <a:defRPr sz="1300"/>
            </a:lvl3pPr>
            <a:lvl4pPr marL="1028631" indent="0" algn="ctr">
              <a:buNone/>
              <a:defRPr sz="1200"/>
            </a:lvl4pPr>
            <a:lvl5pPr marL="1371509" indent="0" algn="ctr">
              <a:buNone/>
              <a:defRPr sz="1200"/>
            </a:lvl5pPr>
            <a:lvl6pPr marL="1714385" indent="0" algn="ctr">
              <a:buNone/>
              <a:defRPr sz="1200"/>
            </a:lvl6pPr>
            <a:lvl7pPr marL="2057263" indent="0" algn="ctr">
              <a:buNone/>
              <a:defRPr sz="1200"/>
            </a:lvl7pPr>
            <a:lvl8pPr marL="2400140" indent="0" algn="ctr">
              <a:buNone/>
              <a:defRPr sz="1200"/>
            </a:lvl8pPr>
            <a:lvl9pPr marL="2743017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"/>
            <a:ext cx="9144000" cy="5117749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355600" y="292101"/>
            <a:ext cx="1223129" cy="40388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 smtClean="0"/>
              <a:t>学校名称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49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900"/>
            </a:lvl4pPr>
            <a:lvl5pPr marL="1828678" indent="0">
              <a:buNone/>
              <a:defRPr sz="900"/>
            </a:lvl5pPr>
            <a:lvl6pPr marL="2285848" indent="0">
              <a:buNone/>
              <a:defRPr sz="900"/>
            </a:lvl6pPr>
            <a:lvl7pPr marL="2743017" indent="0">
              <a:buNone/>
              <a:defRPr sz="900"/>
            </a:lvl7pPr>
            <a:lvl8pPr marL="3200186" indent="0">
              <a:buNone/>
              <a:defRPr sz="900"/>
            </a:lvl8pPr>
            <a:lvl9pPr marL="365735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9"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9"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09" indent="0">
              <a:buNone/>
              <a:defRPr sz="2000"/>
            </a:lvl4pPr>
            <a:lvl5pPr marL="1828678" indent="0">
              <a:buNone/>
              <a:defRPr sz="2000"/>
            </a:lvl5pPr>
            <a:lvl6pPr marL="2285848" indent="0">
              <a:buNone/>
              <a:defRPr sz="2000"/>
            </a:lvl6pPr>
            <a:lvl7pPr marL="2743017" indent="0">
              <a:buNone/>
              <a:defRPr sz="2000"/>
            </a:lvl7pPr>
            <a:lvl8pPr marL="3200186" indent="0">
              <a:buNone/>
              <a:defRPr sz="2000"/>
            </a:lvl8pPr>
            <a:lvl9pPr marL="365735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900"/>
            </a:lvl4pPr>
            <a:lvl5pPr marL="1828678" indent="0">
              <a:buNone/>
              <a:defRPr sz="900"/>
            </a:lvl5pPr>
            <a:lvl6pPr marL="2285848" indent="0">
              <a:buNone/>
              <a:defRPr sz="900"/>
            </a:lvl6pPr>
            <a:lvl7pPr marL="2743017" indent="0">
              <a:buNone/>
              <a:defRPr sz="900"/>
            </a:lvl7pPr>
            <a:lvl8pPr marL="3200186" indent="0">
              <a:buNone/>
              <a:defRPr sz="900"/>
            </a:lvl8pPr>
            <a:lvl9pPr marL="365735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9"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9"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9"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9"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9"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9"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7" indent="0" algn="ctr">
              <a:buNone/>
              <a:defRPr sz="1500"/>
            </a:lvl2pPr>
            <a:lvl3pPr marL="685754" indent="0" algn="ctr">
              <a:buNone/>
              <a:defRPr sz="1300"/>
            </a:lvl3pPr>
            <a:lvl4pPr marL="1028631" indent="0" algn="ctr">
              <a:buNone/>
              <a:defRPr sz="1200"/>
            </a:lvl4pPr>
            <a:lvl5pPr marL="1371509" indent="0" algn="ctr">
              <a:buNone/>
              <a:defRPr sz="1200"/>
            </a:lvl5pPr>
            <a:lvl6pPr marL="1714385" indent="0" algn="ctr">
              <a:buNone/>
              <a:defRPr sz="1200"/>
            </a:lvl6pPr>
            <a:lvl7pPr marL="2057263" indent="0" algn="ctr">
              <a:buNone/>
              <a:defRPr sz="1200"/>
            </a:lvl7pPr>
            <a:lvl8pPr marL="2400140" indent="0" algn="ctr">
              <a:buNone/>
              <a:defRPr sz="1200"/>
            </a:lvl8pPr>
            <a:lvl9pPr marL="2743017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CCFA-9630-412F-A094-00EBF605566D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F058-DF01-4FA6-9807-F52F0E262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9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7" indent="0">
              <a:buNone/>
              <a:defRPr sz="1500" b="1"/>
            </a:lvl2pPr>
            <a:lvl3pPr marL="685754" indent="0">
              <a:buNone/>
              <a:defRPr sz="1300" b="1"/>
            </a:lvl3pPr>
            <a:lvl4pPr marL="1028631" indent="0">
              <a:buNone/>
              <a:defRPr sz="1200" b="1"/>
            </a:lvl4pPr>
            <a:lvl5pPr marL="1371509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3" indent="0">
              <a:buNone/>
              <a:defRPr sz="1200" b="1"/>
            </a:lvl7pPr>
            <a:lvl8pPr marL="2400140" indent="0">
              <a:buNone/>
              <a:defRPr sz="1200" b="1"/>
            </a:lvl8pPr>
            <a:lvl9pPr marL="2743017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7" indent="0">
              <a:buNone/>
              <a:defRPr sz="1500" b="1"/>
            </a:lvl2pPr>
            <a:lvl3pPr marL="685754" indent="0">
              <a:buNone/>
              <a:defRPr sz="1300" b="1"/>
            </a:lvl3pPr>
            <a:lvl4pPr marL="1028631" indent="0">
              <a:buNone/>
              <a:defRPr sz="1200" b="1"/>
            </a:lvl4pPr>
            <a:lvl5pPr marL="1371509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3" indent="0">
              <a:buNone/>
              <a:defRPr sz="1200" b="1"/>
            </a:lvl7pPr>
            <a:lvl8pPr marL="2400140" indent="0">
              <a:buNone/>
              <a:defRPr sz="1200" b="1"/>
            </a:lvl8pPr>
            <a:lvl9pPr marL="2743017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7" indent="0">
              <a:buNone/>
              <a:defRPr sz="1000"/>
            </a:lvl2pPr>
            <a:lvl3pPr marL="685754" indent="0">
              <a:buNone/>
              <a:defRPr sz="900"/>
            </a:lvl3pPr>
            <a:lvl4pPr marL="1028631" indent="0">
              <a:buNone/>
              <a:defRPr sz="700"/>
            </a:lvl4pPr>
            <a:lvl5pPr marL="1371509" indent="0">
              <a:buNone/>
              <a:defRPr sz="700"/>
            </a:lvl5pPr>
            <a:lvl6pPr marL="1714385" indent="0">
              <a:buNone/>
              <a:defRPr sz="700"/>
            </a:lvl6pPr>
            <a:lvl7pPr marL="2057263" indent="0">
              <a:buNone/>
              <a:defRPr sz="700"/>
            </a:lvl7pPr>
            <a:lvl8pPr marL="2400140" indent="0">
              <a:buNone/>
              <a:defRPr sz="700"/>
            </a:lvl8pPr>
            <a:lvl9pPr marL="2743017" indent="0">
              <a:buNone/>
              <a:defRPr sz="7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7" indent="0">
              <a:buNone/>
              <a:defRPr sz="2100"/>
            </a:lvl2pPr>
            <a:lvl3pPr marL="685754" indent="0">
              <a:buNone/>
              <a:defRPr sz="1800"/>
            </a:lvl3pPr>
            <a:lvl4pPr marL="1028631" indent="0">
              <a:buNone/>
              <a:defRPr sz="1500"/>
            </a:lvl4pPr>
            <a:lvl5pPr marL="1371509" indent="0">
              <a:buNone/>
              <a:defRPr sz="1500"/>
            </a:lvl5pPr>
            <a:lvl6pPr marL="1714385" indent="0">
              <a:buNone/>
              <a:defRPr sz="1500"/>
            </a:lvl6pPr>
            <a:lvl7pPr marL="2057263" indent="0">
              <a:buNone/>
              <a:defRPr sz="1500"/>
            </a:lvl7pPr>
            <a:lvl8pPr marL="2400140" indent="0">
              <a:buNone/>
              <a:defRPr sz="1500"/>
            </a:lvl8pPr>
            <a:lvl9pPr marL="274301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7" indent="0">
              <a:buNone/>
              <a:defRPr sz="1000"/>
            </a:lvl2pPr>
            <a:lvl3pPr marL="685754" indent="0">
              <a:buNone/>
              <a:defRPr sz="900"/>
            </a:lvl3pPr>
            <a:lvl4pPr marL="1028631" indent="0">
              <a:buNone/>
              <a:defRPr sz="700"/>
            </a:lvl4pPr>
            <a:lvl5pPr marL="1371509" indent="0">
              <a:buNone/>
              <a:defRPr sz="700"/>
            </a:lvl5pPr>
            <a:lvl6pPr marL="1714385" indent="0">
              <a:buNone/>
              <a:defRPr sz="700"/>
            </a:lvl6pPr>
            <a:lvl7pPr marL="2057263" indent="0">
              <a:buNone/>
              <a:defRPr sz="700"/>
            </a:lvl7pPr>
            <a:lvl8pPr marL="2400140" indent="0">
              <a:buNone/>
              <a:defRPr sz="700"/>
            </a:lvl8pPr>
            <a:lvl9pPr marL="2743017" indent="0">
              <a:buNone/>
              <a:defRPr sz="7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5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9143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9143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0" indent="-285731" algn="l" defTabSz="9143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3" indent="-228585" algn="l" defTabSz="9143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3" indent="-228585" algn="l" defTabSz="9143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3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"/>
            <a:ext cx="9144000" cy="5117749"/>
          </a:xfrm>
          <a:prstGeom prst="rect">
            <a:avLst/>
          </a:prstGeom>
        </p:spPr>
      </p:pic>
      <p:pic>
        <p:nvPicPr>
          <p:cNvPr id="1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806" y="492156"/>
            <a:ext cx="7022127" cy="35231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13897" y="1563234"/>
            <a:ext cx="3570208" cy="110799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教案撰写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07000" y="2763498"/>
            <a:ext cx="1578461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altLang="zh-CN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Carrie</a:t>
            </a:r>
            <a:endParaRPr lang="zh-CN" altLang="en-US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r="8571"/>
          <a:stretch/>
        </p:blipFill>
        <p:spPr>
          <a:xfrm>
            <a:off x="0" y="12876"/>
            <a:ext cx="1785257" cy="1152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" y="17396"/>
            <a:ext cx="1027855" cy="9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" y="85125"/>
            <a:ext cx="4105336" cy="48492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39382" y="2871"/>
            <a:ext cx="1627048" cy="443103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单课时教案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54" y="490013"/>
            <a:ext cx="4083645" cy="2864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54" y="3425502"/>
            <a:ext cx="4340547" cy="796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28295" y="441447"/>
            <a:ext cx="751367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8295" y="3425502"/>
            <a:ext cx="751367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8294" y="4093174"/>
            <a:ext cx="579199" cy="618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38257" y="425684"/>
            <a:ext cx="579199" cy="618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439382" y="3264862"/>
            <a:ext cx="579199" cy="618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45955" y="439462"/>
            <a:ext cx="1015851" cy="254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245955" y="1399471"/>
            <a:ext cx="1109293" cy="254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145839" y="2509753"/>
            <a:ext cx="1282828" cy="254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45954" y="84497"/>
            <a:ext cx="1425390" cy="338554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Lato"/>
                <a:sym typeface="Lato"/>
              </a:rPr>
              <a:t>精炼的小标题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92702" y="953130"/>
            <a:ext cx="920241" cy="311570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Lato"/>
                <a:sym typeface="Lato"/>
              </a:rPr>
              <a:t>详细描述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58024" y="1702391"/>
            <a:ext cx="2608406" cy="507831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活动设计：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与单元及单</a:t>
            </a:r>
            <a:r>
              <a:rPr lang="zh-CN" altLang="en-US" b="1" dirty="0">
                <a:solidFill>
                  <a:srgbClr val="FF0000"/>
                </a:solidFill>
              </a:rPr>
              <a:t>课时目标一致，有效</a:t>
            </a:r>
          </a:p>
        </p:txBody>
      </p:sp>
    </p:spTree>
    <p:extLst>
      <p:ext uri="{BB962C8B-B14F-4D97-AF65-F5344CB8AC3E}">
        <p14:creationId xmlns:p14="http://schemas.microsoft.com/office/powerpoint/2010/main" val="11931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097" y="1149644"/>
            <a:ext cx="2313636" cy="3208548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defTabSz="914278"/>
            <a:r>
              <a:rPr lang="zh-CN" altLang="en-US" sz="2400" b="1" dirty="0">
                <a:solidFill>
                  <a:srgbClr val="1A5D5C"/>
                </a:solidFill>
                <a:sym typeface="+mn-lt"/>
              </a:rPr>
              <a:t>单元目标</a:t>
            </a:r>
            <a:endParaRPr lang="en-US" altLang="zh-CN" sz="2400" b="1" dirty="0">
              <a:solidFill>
                <a:srgbClr val="1A5D5C"/>
              </a:solidFill>
              <a:sym typeface="+mn-lt"/>
            </a:endParaRP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1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在语境中正确朗读、理解和运用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holiday, holidays, dim sum, cinema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等词汇。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2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在语境中正确朗读并运用有关活动的词组：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ride a bike, have a picnic, swim in the sea, go hiking, meet my friends, go to the cinema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，了解并运用以上这些动词的过去时（不规则变化）。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3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在语境中听懂、朗读并运用询问他人假期的问答：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Did … enjoy … holidays? Yes, … did./ No, .. didn’t. What did … do in the holidays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？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I …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4. 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能在语境中了解不同种类的节日，感知英美两国对节日的不同表达方式。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5. 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能在语境中了解并朗读语篇，获取信息，提高听说、阅读、理解、想象和交际能力，体验阅读和表演的乐趣。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6. 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能在语境中知晓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postcard 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和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diary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的写作格式，能运用给出的格式进行简单书写。 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7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．能在诗歌的学习中，体会英语的韵律之美，学习押韵技巧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。</a:t>
            </a:r>
            <a:endParaRPr lang="zh-CN" altLang="en-US" sz="900" b="1" dirty="0">
              <a:solidFill>
                <a:srgbClr val="747A7B"/>
              </a:solidFill>
              <a:cs typeface="+mn-ea"/>
              <a:sym typeface="+mn-lt"/>
            </a:endParaRPr>
          </a:p>
        </p:txBody>
      </p:sp>
      <p:sp>
        <p:nvSpPr>
          <p:cNvPr id="4" name="文本框 24"/>
          <p:cNvSpPr txBox="1"/>
          <p:nvPr/>
        </p:nvSpPr>
        <p:spPr>
          <a:xfrm>
            <a:off x="1803510" y="93708"/>
            <a:ext cx="5531178" cy="931002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单元目标、课时目标</a:t>
            </a:r>
            <a:endParaRPr lang="en-US" altLang="zh-CN" sz="2800" b="1" dirty="0">
              <a:solidFill>
                <a:srgbClr val="1A5D5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与活动目标的一致性</a:t>
            </a:r>
          </a:p>
        </p:txBody>
      </p:sp>
      <p:sp>
        <p:nvSpPr>
          <p:cNvPr id="5" name="矩形 4"/>
          <p:cNvSpPr/>
          <p:nvPr/>
        </p:nvSpPr>
        <p:spPr>
          <a:xfrm>
            <a:off x="2703912" y="1184625"/>
            <a:ext cx="2816355" cy="1546555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defTabSz="914278"/>
            <a:r>
              <a:rPr lang="zh-CN" altLang="en-US" sz="2400" b="1" dirty="0">
                <a:solidFill>
                  <a:srgbClr val="1A5D5C"/>
                </a:solidFill>
                <a:sym typeface="+mn-lt"/>
              </a:rPr>
              <a:t>第一课时课时目标</a:t>
            </a:r>
            <a:endParaRPr lang="en-US" altLang="zh-CN" sz="2400" b="1" dirty="0">
              <a:solidFill>
                <a:srgbClr val="1A5D5C"/>
              </a:solidFill>
              <a:sym typeface="+mn-lt"/>
            </a:endParaRP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1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在语境中正确朗读、理解和运用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holiday, holidays, dim sum, cinema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等词汇。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2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．能在语境中听懂、朗读并运用询问他人假期的问答：</a:t>
            </a:r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Did … enjoy … holidays. Yes, … did./ No, … didn’t. What did … do in the … 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？ 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3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在语境中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感知、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理解不规则动词的一般过去式。 </a:t>
            </a:r>
          </a:p>
          <a:p>
            <a:pPr defTabSz="914278"/>
            <a:r>
              <a:rPr lang="en-US" altLang="zh-CN" sz="900" b="1" dirty="0">
                <a:solidFill>
                  <a:srgbClr val="747A7B"/>
                </a:solidFill>
                <a:cs typeface="+mn-ea"/>
                <a:sym typeface="+mn-lt"/>
              </a:rPr>
              <a:t>4</a:t>
            </a:r>
            <a:r>
              <a:rPr lang="en-US" altLang="zh-CN" sz="900" b="1" dirty="0" smtClean="0">
                <a:solidFill>
                  <a:srgbClr val="747A7B"/>
                </a:solidFill>
                <a:cs typeface="+mn-ea"/>
                <a:sym typeface="+mn-lt"/>
              </a:rPr>
              <a:t>.</a:t>
            </a:r>
            <a:r>
              <a:rPr lang="zh-CN" altLang="en-US" sz="900" b="1" dirty="0" smtClean="0">
                <a:solidFill>
                  <a:srgbClr val="747A7B"/>
                </a:solidFill>
                <a:cs typeface="+mn-ea"/>
                <a:sym typeface="+mn-lt"/>
              </a:rPr>
              <a:t>能</a:t>
            </a:r>
            <a:r>
              <a:rPr lang="zh-CN" altLang="en-US" sz="900" b="1" dirty="0">
                <a:solidFill>
                  <a:srgbClr val="747A7B"/>
                </a:solidFill>
                <a:cs typeface="+mn-ea"/>
                <a:sym typeface="+mn-lt"/>
              </a:rPr>
              <a:t>用一般过去时初步描述假日里发生的事，感受假日美好。</a:t>
            </a:r>
          </a:p>
        </p:txBody>
      </p:sp>
      <p:sp>
        <p:nvSpPr>
          <p:cNvPr id="6" name="矩形 5"/>
          <p:cNvSpPr/>
          <p:nvPr/>
        </p:nvSpPr>
        <p:spPr>
          <a:xfrm>
            <a:off x="5993656" y="1152958"/>
            <a:ext cx="2941165" cy="1915887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defTabSz="914278"/>
            <a:r>
              <a:rPr lang="zh-CN" altLang="en-US" sz="2400" b="1" dirty="0">
                <a:solidFill>
                  <a:srgbClr val="1A5D5C"/>
                </a:solidFill>
                <a:sym typeface="+mn-lt"/>
              </a:rPr>
              <a:t>第一课时活动目标</a:t>
            </a:r>
            <a:endParaRPr lang="en-US" altLang="zh-CN" sz="2400" b="1" dirty="0">
              <a:solidFill>
                <a:srgbClr val="1A5D5C"/>
              </a:solidFill>
              <a:sym typeface="+mn-lt"/>
            </a:endParaRPr>
          </a:p>
          <a:p>
            <a:pPr defTabSz="914278"/>
            <a:r>
              <a:rPr lang="zh-CN" altLang="en-US" sz="1600" b="1" dirty="0" smtClean="0">
                <a:solidFill>
                  <a:srgbClr val="747A7B"/>
                </a:solidFill>
                <a:cs typeface="+mn-ea"/>
                <a:sym typeface="+mn-lt"/>
              </a:rPr>
              <a:t>听</a:t>
            </a:r>
            <a:r>
              <a:rPr lang="zh-CN" altLang="en-US" sz="1600" b="1" dirty="0">
                <a:solidFill>
                  <a:srgbClr val="747A7B"/>
                </a:solidFill>
                <a:cs typeface="+mn-ea"/>
                <a:sym typeface="+mn-lt"/>
              </a:rPr>
              <a:t>读对话，积累语言</a:t>
            </a:r>
            <a:r>
              <a:rPr lang="zh-CN" altLang="en-US" sz="1600" b="1" dirty="0" smtClean="0">
                <a:solidFill>
                  <a:srgbClr val="747A7B"/>
                </a:solidFill>
                <a:cs typeface="+mn-ea"/>
                <a:sym typeface="+mn-lt"/>
              </a:rPr>
              <a:t>知识</a:t>
            </a:r>
            <a:endParaRPr lang="en-US" altLang="zh-CN" sz="1600" b="1" dirty="0" smtClean="0">
              <a:solidFill>
                <a:srgbClr val="747A7B"/>
              </a:solidFill>
              <a:cs typeface="+mn-ea"/>
              <a:sym typeface="+mn-lt"/>
            </a:endParaRPr>
          </a:p>
          <a:p>
            <a:pPr defTabSz="914278"/>
            <a:r>
              <a:rPr lang="zh-CN" altLang="en-US" sz="1600" b="1" dirty="0">
                <a:solidFill>
                  <a:srgbClr val="747A7B"/>
                </a:solidFill>
                <a:cs typeface="+mn-ea"/>
                <a:sym typeface="+mn-lt"/>
              </a:rPr>
              <a:t>问答训练，巩固核心</a:t>
            </a:r>
            <a:r>
              <a:rPr lang="zh-CN" altLang="en-US" sz="1600" b="1" dirty="0" smtClean="0">
                <a:solidFill>
                  <a:srgbClr val="747A7B"/>
                </a:solidFill>
                <a:cs typeface="+mn-ea"/>
                <a:sym typeface="+mn-lt"/>
              </a:rPr>
              <a:t>内容</a:t>
            </a:r>
            <a:endParaRPr lang="en-US" altLang="zh-CN" sz="1600" b="1" dirty="0">
              <a:solidFill>
                <a:srgbClr val="747A7B"/>
              </a:solidFill>
              <a:cs typeface="+mn-ea"/>
              <a:sym typeface="+mn-lt"/>
            </a:endParaRPr>
          </a:p>
          <a:p>
            <a:pPr defTabSz="914278"/>
            <a:r>
              <a:rPr lang="zh-CN" altLang="en-US" sz="1600" b="1" dirty="0">
                <a:solidFill>
                  <a:srgbClr val="747A7B"/>
                </a:solidFill>
                <a:cs typeface="+mn-ea"/>
                <a:sym typeface="+mn-lt"/>
              </a:rPr>
              <a:t>理清结构，尝试描述活动</a:t>
            </a:r>
            <a:endParaRPr lang="en-US" altLang="zh-CN" sz="1600" b="1" dirty="0">
              <a:solidFill>
                <a:srgbClr val="747A7B"/>
              </a:solidFill>
              <a:cs typeface="+mn-ea"/>
              <a:sym typeface="+mn-lt"/>
            </a:endParaRPr>
          </a:p>
          <a:p>
            <a:pPr defTabSz="914278"/>
            <a:r>
              <a:rPr lang="zh-CN" altLang="en-US" sz="1600" b="1" dirty="0">
                <a:solidFill>
                  <a:srgbClr val="747A7B"/>
                </a:solidFill>
                <a:cs typeface="+mn-ea"/>
                <a:sym typeface="+mn-lt"/>
              </a:rPr>
              <a:t>对话交流，增进互相了解</a:t>
            </a:r>
            <a:endParaRPr lang="en-US" altLang="zh-CN" sz="1600" b="1" dirty="0">
              <a:solidFill>
                <a:srgbClr val="747A7B"/>
              </a:solidFill>
              <a:cs typeface="+mn-ea"/>
              <a:sym typeface="+mn-lt"/>
            </a:endParaRPr>
          </a:p>
          <a:p>
            <a:pPr defTabSz="914278"/>
            <a:r>
              <a:rPr lang="zh-CN" altLang="en-US" sz="1600" b="1" dirty="0" smtClean="0">
                <a:solidFill>
                  <a:srgbClr val="747A7B"/>
                </a:solidFill>
                <a:cs typeface="+mn-ea"/>
                <a:sym typeface="+mn-lt"/>
              </a:rPr>
              <a:t>头脑风暴，</a:t>
            </a:r>
            <a:r>
              <a:rPr lang="zh-CN" altLang="en-US" sz="1600" b="1" dirty="0">
                <a:solidFill>
                  <a:srgbClr val="747A7B"/>
                </a:solidFill>
                <a:cs typeface="+mn-ea"/>
                <a:sym typeface="+mn-lt"/>
              </a:rPr>
              <a:t>提升情感体验</a:t>
            </a:r>
            <a:endParaRPr lang="en-US" altLang="zh-CN" sz="1600" b="1" dirty="0">
              <a:solidFill>
                <a:srgbClr val="747A7B"/>
              </a:solidFill>
              <a:cs typeface="+mn-ea"/>
              <a:sym typeface="+mn-lt"/>
            </a:endParaRPr>
          </a:p>
          <a:p>
            <a:pPr defTabSz="914278"/>
            <a:endParaRPr lang="zh-CN" altLang="en-US" sz="1600" b="1" dirty="0">
              <a:solidFill>
                <a:srgbClr val="747A7B"/>
              </a:solidFill>
              <a:cs typeface="+mn-ea"/>
              <a:sym typeface="+mn-lt"/>
            </a:endParaRPr>
          </a:p>
        </p:txBody>
      </p:sp>
      <p:sp>
        <p:nvSpPr>
          <p:cNvPr id="12" name="文本框 22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90">
            <a:off x="2675076" y="2909861"/>
            <a:ext cx="3398495" cy="191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146319" y="2872831"/>
            <a:ext cx="2736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444"/>
            <a:r>
              <a:rPr lang="zh-CN" altLang="en-US" sz="1400" spc="300" dirty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通过不同层次的活动设计，检测学生观察、思考、理解对话内容以及捕捉关键信息和连贯表达的</a:t>
            </a:r>
            <a:r>
              <a:rPr lang="zh-CN" altLang="en-US" sz="1400" spc="300" dirty="0" smtClean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能力。</a:t>
            </a:r>
            <a:r>
              <a:rPr lang="zh-CN" altLang="en-US" sz="1400" spc="300" dirty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以</a:t>
            </a:r>
            <a:r>
              <a:rPr lang="en-US" altLang="zh-CN" sz="1400" spc="300" dirty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Activities</a:t>
            </a:r>
            <a:r>
              <a:rPr lang="zh-CN" altLang="en-US" sz="1400" spc="300" dirty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为主要活动内容逐层推进活动</a:t>
            </a:r>
            <a:r>
              <a:rPr lang="zh-CN" altLang="en-US" sz="1400" spc="300" dirty="0" smtClean="0">
                <a:solidFill>
                  <a:srgbClr val="F79646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进程，</a:t>
            </a:r>
            <a:endParaRPr lang="en-US" altLang="zh-CN" sz="1400" spc="300" dirty="0" smtClean="0">
              <a:solidFill>
                <a:srgbClr val="F79646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defTabSz="1219444"/>
            <a:r>
              <a:rPr lang="zh-CN" altLang="en-US" sz="1400" b="1" spc="300" dirty="0" smtClean="0">
                <a:solidFill>
                  <a:srgbClr val="4F81BD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评价伴随。</a:t>
            </a:r>
            <a:endParaRPr lang="zh-CN" altLang="en-US" sz="1400" spc="300" dirty="0">
              <a:solidFill>
                <a:srgbClr val="F79646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 defTabSz="1219444"/>
            <a:endParaRPr lang="zh-CN" altLang="en-US" sz="1400" spc="300" dirty="0">
              <a:solidFill>
                <a:srgbClr val="F79646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8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sp>
        <p:nvSpPr>
          <p:cNvPr id="3" name="文本框 24"/>
          <p:cNvSpPr txBox="1"/>
          <p:nvPr/>
        </p:nvSpPr>
        <p:spPr>
          <a:xfrm>
            <a:off x="991492" y="947493"/>
            <a:ext cx="6840956" cy="931002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单元目标与分课时目标的一致性</a:t>
            </a:r>
          </a:p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知识点在分课时之间的递进和螺旋上升</a:t>
            </a:r>
          </a:p>
        </p:txBody>
      </p:sp>
      <p:sp>
        <p:nvSpPr>
          <p:cNvPr id="4" name="文本框 24"/>
          <p:cNvSpPr txBox="1"/>
          <p:nvPr/>
        </p:nvSpPr>
        <p:spPr>
          <a:xfrm>
            <a:off x="1603057" y="1956374"/>
            <a:ext cx="5531178" cy="931002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单元目标、课时目标</a:t>
            </a:r>
            <a:endParaRPr lang="en-US" altLang="zh-CN" sz="2800" b="1" dirty="0">
              <a:solidFill>
                <a:srgbClr val="1A5D5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 defTabSz="914278"/>
            <a:r>
              <a:rPr lang="zh-CN" altLang="en-US" sz="28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与活动目标的一致性</a:t>
            </a:r>
          </a:p>
        </p:txBody>
      </p:sp>
      <p:sp>
        <p:nvSpPr>
          <p:cNvPr id="5" name="矩形 4"/>
          <p:cNvSpPr/>
          <p:nvPr/>
        </p:nvSpPr>
        <p:spPr>
          <a:xfrm>
            <a:off x="1603057" y="3109898"/>
            <a:ext cx="2736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444"/>
            <a:r>
              <a:rPr lang="zh-CN" altLang="en-US" sz="4400" spc="300" dirty="0" smtClean="0">
                <a:solidFill>
                  <a:srgbClr val="F79646">
                    <a:lumMod val="75000"/>
                  </a:srgb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rPr>
              <a:t>整体性</a:t>
            </a:r>
            <a:endParaRPr lang="zh-CN" altLang="en-US" sz="4400" spc="300" dirty="0">
              <a:solidFill>
                <a:srgbClr val="F79646">
                  <a:lumMod val="75000"/>
                </a:srgb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4257" y="3128437"/>
            <a:ext cx="2736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444"/>
            <a:r>
              <a:rPr lang="zh-CN" altLang="en-US" sz="4400" spc="300" dirty="0" smtClean="0">
                <a:solidFill>
                  <a:srgbClr val="F79646">
                    <a:lumMod val="75000"/>
                  </a:srgb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rPr>
              <a:t>层次性</a:t>
            </a:r>
            <a:endParaRPr lang="zh-CN" altLang="en-US" sz="4400" spc="300" dirty="0">
              <a:solidFill>
                <a:srgbClr val="F79646">
                  <a:lumMod val="75000"/>
                </a:srgb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9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226"/>
            <a:ext cx="5116141" cy="4547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88" y="1120137"/>
            <a:ext cx="3858969" cy="216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12576" y="307561"/>
            <a:ext cx="1627048" cy="443103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单课时教案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8295" y="143735"/>
            <a:ext cx="751367" cy="383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3468" y="1430276"/>
            <a:ext cx="751367" cy="383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468" y="2756760"/>
            <a:ext cx="751367" cy="383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196615" y="1018217"/>
            <a:ext cx="1196435" cy="54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97907" y="526849"/>
            <a:ext cx="1838965" cy="338554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多样、分层、时量</a:t>
            </a:r>
          </a:p>
        </p:txBody>
      </p:sp>
      <p:sp>
        <p:nvSpPr>
          <p:cNvPr id="10" name="矩形 9"/>
          <p:cNvSpPr/>
          <p:nvPr/>
        </p:nvSpPr>
        <p:spPr>
          <a:xfrm>
            <a:off x="3512680" y="1430277"/>
            <a:ext cx="1425390" cy="830997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Lato"/>
                <a:sym typeface="Lato"/>
              </a:rPr>
              <a:t>呈现核心内容</a:t>
            </a:r>
            <a:endParaRPr lang="en-US" altLang="zh-CN" sz="1600" b="1" dirty="0">
              <a:solidFill>
                <a:srgbClr val="FF000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Lato"/>
              <a:sym typeface="Lato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Lato"/>
                <a:sym typeface="Lato"/>
              </a:rPr>
              <a:t>支持语用框架</a:t>
            </a:r>
            <a:endParaRPr lang="en-US" altLang="zh-CN" sz="1600" b="1" dirty="0">
              <a:solidFill>
                <a:srgbClr val="FF000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Lato"/>
              <a:sym typeface="Lato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Lato"/>
                <a:sym typeface="Lato"/>
              </a:rPr>
              <a:t>呈现逻辑关系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3254" y="4388722"/>
            <a:ext cx="3058851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问题的发现  分析与对策  再落实</a:t>
            </a:r>
          </a:p>
        </p:txBody>
      </p:sp>
    </p:spTree>
    <p:extLst>
      <p:ext uri="{BB962C8B-B14F-4D97-AF65-F5344CB8AC3E}">
        <p14:creationId xmlns:p14="http://schemas.microsoft.com/office/powerpoint/2010/main" val="9144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" y="221511"/>
            <a:ext cx="4225762" cy="31070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" y="3197063"/>
            <a:ext cx="4195383" cy="1475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0" y="123649"/>
            <a:ext cx="4181424" cy="454846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28295" y="143735"/>
            <a:ext cx="1581973" cy="383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58473" y="440510"/>
            <a:ext cx="3236771" cy="307771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作业：一致性，多样性，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分层性，</a:t>
            </a:r>
            <a:r>
              <a:rPr lang="zh-CN" altLang="en-US" sz="1400" b="1" dirty="0">
                <a:solidFill>
                  <a:srgbClr val="FF0000"/>
                </a:solidFill>
              </a:rPr>
              <a:t>时量</a:t>
            </a:r>
          </a:p>
        </p:txBody>
      </p:sp>
      <p:sp>
        <p:nvSpPr>
          <p:cNvPr id="8" name="矩形 7"/>
          <p:cNvSpPr/>
          <p:nvPr/>
        </p:nvSpPr>
        <p:spPr>
          <a:xfrm>
            <a:off x="6048238" y="870896"/>
            <a:ext cx="2943105" cy="311570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评价：一致性，相关性，呈现形式</a:t>
            </a:r>
          </a:p>
        </p:txBody>
      </p:sp>
      <p:sp>
        <p:nvSpPr>
          <p:cNvPr id="9" name="矩形 8"/>
          <p:cNvSpPr/>
          <p:nvPr/>
        </p:nvSpPr>
        <p:spPr>
          <a:xfrm>
            <a:off x="6211957" y="4693521"/>
            <a:ext cx="3413363" cy="443103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单元作业设计及评价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B729FC64-B3B1-4E81-846C-8FE87CBB34D4}"/>
              </a:ext>
            </a:extLst>
          </p:cNvPr>
          <p:cNvSpPr txBox="1"/>
          <p:nvPr/>
        </p:nvSpPr>
        <p:spPr>
          <a:xfrm>
            <a:off x="124971" y="988184"/>
            <a:ext cx="5887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u="sng" dirty="0" smtClean="0">
                <a:solidFill>
                  <a:schemeClr val="accent2">
                    <a:lumMod val="75000"/>
                  </a:schemeClr>
                </a:solidFill>
              </a:rPr>
              <a:t>一致性</a:t>
            </a:r>
            <a:r>
              <a:rPr lang="zh-CN" altLang="en-US" sz="1800" b="1" u="sng" dirty="0">
                <a:solidFill>
                  <a:schemeClr val="accent2">
                    <a:lumMod val="75000"/>
                  </a:schemeClr>
                </a:solidFill>
              </a:rPr>
              <a:t>原则</a:t>
            </a:r>
            <a:endParaRPr lang="en-US" altLang="zh-C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保持单元作业内容与教学内容的一致性。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保持与教学目标的一致性。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确保作业的要求、难易度与学习水平的一致性。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66608A93-7DDB-43B3-800E-E66E4E994DEA}"/>
              </a:ext>
            </a:extLst>
          </p:cNvPr>
          <p:cNvSpPr txBox="1"/>
          <p:nvPr/>
        </p:nvSpPr>
        <p:spPr>
          <a:xfrm>
            <a:off x="5921563" y="1214725"/>
            <a:ext cx="2808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800" b="1" u="sng" dirty="0">
                <a:solidFill>
                  <a:schemeClr val="accent2">
                    <a:lumMod val="75000"/>
                  </a:schemeClr>
                </a:solidFill>
              </a:rPr>
              <a:t>分类：</a:t>
            </a:r>
            <a:endParaRPr lang="en-US" altLang="zh-C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语言表达类作业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逻辑数学类作业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视觉空间类作业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音乐节奏类作业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身体运动类作业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6.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人际交往类作业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自我认识智能化作业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8.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自然观察类作业</a:t>
            </a: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65FAB59D-7D94-43DD-B4E2-CA02A2ADA001}"/>
              </a:ext>
            </a:extLst>
          </p:cNvPr>
          <p:cNvSpPr txBox="1"/>
          <p:nvPr/>
        </p:nvSpPr>
        <p:spPr>
          <a:xfrm>
            <a:off x="126066" y="2218025"/>
            <a:ext cx="394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u="sng" dirty="0">
                <a:solidFill>
                  <a:schemeClr val="accent2">
                    <a:lumMod val="75000"/>
                  </a:schemeClr>
                </a:solidFill>
              </a:rPr>
              <a:t>分层性原则</a:t>
            </a:r>
            <a:endParaRPr lang="en-US" altLang="zh-CN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考虑学生的个体差异，并进行作业的分层设计，以满足不同学生的需要</a:t>
            </a:r>
            <a:r>
              <a:rPr lang="zh-CN" altLang="en-US" sz="1800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800" dirty="0" smtClean="0">
                <a:solidFill>
                  <a:schemeClr val="accent2">
                    <a:lumMod val="75000"/>
                  </a:schemeClr>
                </a:solidFill>
              </a:rPr>
              <a:t>（学习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水平</a:t>
            </a:r>
            <a:r>
              <a:rPr lang="zh-CN" altLang="en-US" sz="1800" dirty="0" smtClean="0">
                <a:solidFill>
                  <a:schemeClr val="accent2">
                    <a:lumMod val="75000"/>
                  </a:schemeClr>
                </a:solidFill>
              </a:rPr>
              <a:t>分层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1800" dirty="0" smtClean="0">
                <a:solidFill>
                  <a:schemeClr val="accent2">
                    <a:lumMod val="75000"/>
                  </a:schemeClr>
                </a:solidFill>
              </a:rPr>
              <a:t>任务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角色</a:t>
            </a:r>
            <a:r>
              <a:rPr lang="zh-CN" altLang="en-US" sz="1800" dirty="0" smtClean="0">
                <a:solidFill>
                  <a:schemeClr val="accent2">
                    <a:lumMod val="75000"/>
                  </a:schemeClr>
                </a:solidFill>
              </a:rPr>
              <a:t>分层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）</a:t>
            </a:r>
          </a:p>
        </p:txBody>
      </p:sp>
      <p:pic>
        <p:nvPicPr>
          <p:cNvPr id="6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4047" y="-1775"/>
            <a:ext cx="4038617" cy="1398774"/>
          </a:xfrm>
          <a:prstGeom prst="rect">
            <a:avLst/>
          </a:prstGeom>
        </p:spPr>
      </p:pic>
      <p:sp>
        <p:nvSpPr>
          <p:cNvPr id="7" name="文本框 32"/>
          <p:cNvSpPr txBox="1"/>
          <p:nvPr/>
        </p:nvSpPr>
        <p:spPr>
          <a:xfrm>
            <a:off x="3470704" y="437200"/>
            <a:ext cx="3164637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单元作业设计原则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439" y="34259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b="1" u="sng" dirty="0">
                <a:solidFill>
                  <a:schemeClr val="accent2">
                    <a:lumMod val="75000"/>
                  </a:schemeClr>
                </a:solidFill>
              </a:rPr>
              <a:t>多样性原则</a:t>
            </a:r>
            <a:endParaRPr lang="en-US" altLang="zh-C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通过充分开发课程资源，把课本上的语言知识转化为学生生活中的语言活动。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69"/>
            <a:ext cx="9144000" cy="51177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601" y="292100"/>
            <a:ext cx="184731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endParaRPr lang="zh-CN" altLang="en-US" sz="2000" dirty="0"/>
          </a:p>
        </p:txBody>
      </p:sp>
      <p:pic>
        <p:nvPicPr>
          <p:cNvPr id="1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4867" y="-34869"/>
            <a:ext cx="3660794" cy="17451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91546" y="494041"/>
            <a:ext cx="3008782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7164" y="1725825"/>
            <a:ext cx="6391481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3600" b="1" dirty="0">
                <a:solidFill>
                  <a:srgbClr val="1A5D5C"/>
                </a:solidFill>
              </a:rPr>
              <a:t>备课量足   </a:t>
            </a:r>
            <a:r>
              <a:rPr lang="zh-CN" altLang="en-US" sz="3600" b="1" dirty="0" smtClean="0">
                <a:solidFill>
                  <a:srgbClr val="1A5D5C"/>
                </a:solidFill>
              </a:rPr>
              <a:t>                     </a:t>
            </a:r>
            <a:r>
              <a:rPr lang="zh-CN" altLang="en-US" sz="3600" b="1" dirty="0">
                <a:solidFill>
                  <a:srgbClr val="1A5D5C"/>
                </a:solidFill>
              </a:rPr>
              <a:t>教案规范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601" y="277806"/>
            <a:ext cx="1223129" cy="40388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578233" y="2372150"/>
            <a:ext cx="3822518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33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一二</a:t>
            </a:r>
            <a:r>
              <a:rPr lang="zh-CN" altLang="en-US" sz="2800" dirty="0" smtClean="0">
                <a:solidFill>
                  <a:srgbClr val="333333"/>
                </a:solidFill>
                <a:sym typeface="微软雅黑" pitchFamily="34" charset="-122"/>
              </a:rPr>
              <a:t>年级</a:t>
            </a:r>
            <a:r>
              <a:rPr lang="en-US" altLang="zh-CN" sz="2800" dirty="0" smtClean="0">
                <a:solidFill>
                  <a:srgbClr val="333333"/>
                </a:solidFill>
                <a:sym typeface="微软雅黑" pitchFamily="34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课时</a:t>
            </a:r>
            <a:r>
              <a:rPr lang="en-US" altLang="zh-CN" sz="2800" dirty="0">
                <a:solidFill>
                  <a:srgbClr val="333333"/>
                </a:solidFill>
                <a:sym typeface="微软雅黑" pitchFamily="34" charset="-122"/>
              </a:rPr>
              <a:t> </a:t>
            </a:r>
          </a:p>
          <a:p>
            <a:pPr defTabSz="91433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三四五</a:t>
            </a:r>
            <a:r>
              <a:rPr lang="zh-CN" altLang="en-US" sz="2800" dirty="0" smtClean="0">
                <a:solidFill>
                  <a:srgbClr val="333333"/>
                </a:solidFill>
                <a:sym typeface="微软雅黑" pitchFamily="34" charset="-122"/>
              </a:rPr>
              <a:t>年级</a:t>
            </a:r>
            <a:r>
              <a:rPr lang="en-US" altLang="zh-CN" sz="2800" dirty="0" smtClean="0">
                <a:solidFill>
                  <a:srgbClr val="333333"/>
                </a:solidFill>
                <a:sym typeface="微软雅黑" pitchFamily="34" charset="-122"/>
              </a:rPr>
              <a:t>3</a:t>
            </a: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课时</a:t>
            </a:r>
          </a:p>
        </p:txBody>
      </p:sp>
      <p:sp>
        <p:nvSpPr>
          <p:cNvPr id="11" name="矩形 10"/>
          <p:cNvSpPr/>
          <p:nvPr/>
        </p:nvSpPr>
        <p:spPr>
          <a:xfrm>
            <a:off x="4287327" y="2337529"/>
            <a:ext cx="4656668" cy="586308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单元整体</a:t>
            </a:r>
            <a:r>
              <a:rPr lang="en-US" altLang="zh-CN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内容完整</a:t>
            </a:r>
            <a:r>
              <a:rPr lang="en-US" altLang="zh-CN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用语规范</a:t>
            </a:r>
            <a:endParaRPr lang="en-US" altLang="zh-CN" sz="28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7327" y="2864629"/>
            <a:ext cx="4433340" cy="844837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marL="457200" indent="-457200" defTabSz="91433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单课时教案格式规范</a:t>
            </a:r>
            <a:endParaRPr lang="en-US" altLang="zh-CN" sz="2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    作业</a:t>
            </a:r>
            <a:r>
              <a:rPr lang="zh-CN" altLang="en-US" sz="1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、板书、反思、文本</a:t>
            </a:r>
            <a:endParaRPr lang="en-US" altLang="zh-CN" sz="18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7327" y="3719735"/>
            <a:ext cx="4543244" cy="474863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marL="457200" indent="-457200" defTabSz="91433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单元作业设计及评价</a:t>
            </a:r>
            <a:endParaRPr lang="en-US" altLang="zh-CN" sz="2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9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9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0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rot="5400000">
            <a:off x="1807868" y="2817040"/>
            <a:ext cx="267777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313234" y="2817040"/>
            <a:ext cx="267777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1 Rectángulo"/>
          <p:cNvSpPr/>
          <p:nvPr/>
        </p:nvSpPr>
        <p:spPr>
          <a:xfrm>
            <a:off x="868234" y="1698297"/>
            <a:ext cx="1976209" cy="787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66" tIns="34282" rIns="68566" bIns="3428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单元教学资源设计</a:t>
            </a:r>
            <a:endParaRPr lang="en-US" altLang="zh-CN" sz="11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5222" y="2410756"/>
            <a:ext cx="1924497" cy="181587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914339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目的性 </a:t>
            </a:r>
            <a:endParaRPr lang="en-US" altLang="zh-CN" sz="28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39">
              <a:defRPr/>
            </a:pPr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切性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39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39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操作性</a:t>
            </a:r>
          </a:p>
        </p:txBody>
      </p:sp>
      <p:sp>
        <p:nvSpPr>
          <p:cNvPr id="24" name="42 Rectángulo"/>
          <p:cNvSpPr/>
          <p:nvPr/>
        </p:nvSpPr>
        <p:spPr>
          <a:xfrm>
            <a:off x="3393147" y="1698299"/>
            <a:ext cx="1976210" cy="7878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66" tIns="34282" rIns="68566" bIns="34282" anchor="ctr"/>
          <a:lstStyle/>
          <a:p>
            <a:pPr algn="ctr" defTabSz="9143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资源包个性使用</a:t>
            </a:r>
            <a:endParaRPr lang="en-US" altLang="zh-CN" sz="11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5843" y="2547253"/>
            <a:ext cx="1833514" cy="138499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914339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重新整合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39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文本优化</a:t>
            </a:r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39">
              <a:defRPr/>
            </a:pPr>
            <a:r>
              <a:rPr lang="zh-CN" alt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语音教学</a:t>
            </a:r>
            <a:endParaRPr lang="en-US" altLang="zh-CN" sz="28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51 Rectángulo"/>
          <p:cNvSpPr/>
          <p:nvPr/>
        </p:nvSpPr>
        <p:spPr>
          <a:xfrm>
            <a:off x="5906837" y="1698299"/>
            <a:ext cx="1977532" cy="7878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66" tIns="34282" rIns="68566" bIns="34282" anchor="ctr"/>
          <a:lstStyle/>
          <a:p>
            <a:pPr algn="ctr" defTabSz="9143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创新、特色</a:t>
            </a:r>
            <a:endParaRPr lang="en-US" altLang="zh-CN" sz="11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863458" y="2536930"/>
            <a:ext cx="2023408" cy="1384995"/>
            <a:chOff x="467746" y="2475026"/>
            <a:chExt cx="2418579" cy="1384998"/>
          </a:xfrm>
        </p:grpSpPr>
        <p:sp>
          <p:nvSpPr>
            <p:cNvPr id="30" name="矩形 29"/>
            <p:cNvSpPr/>
            <p:nvPr/>
          </p:nvSpPr>
          <p:spPr>
            <a:xfrm>
              <a:off x="519597" y="2475026"/>
              <a:ext cx="2366728" cy="1384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新概念运用</a:t>
              </a:r>
              <a:endParaRPr lang="en-US" altLang="zh-CN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3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陈式突破</a:t>
              </a:r>
              <a:endParaRPr lang="en-US" altLang="zh-CN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33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风格鲜明</a:t>
              </a:r>
              <a:endParaRPr lang="en-US" altLang="zh-CN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67746" y="2905916"/>
              <a:ext cx="2191599" cy="261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39">
                <a:defRPr/>
              </a:pPr>
              <a:endPara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pic>
        <p:nvPicPr>
          <p:cNvPr id="14" name="Picture 4" descr="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807" y="-20067"/>
            <a:ext cx="3344334" cy="172103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61909" y="251042"/>
            <a:ext cx="1826129" cy="107721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</p:spTree>
    <p:extLst>
      <p:ext uri="{BB962C8B-B14F-4D97-AF65-F5344CB8AC3E}">
        <p14:creationId xmlns:p14="http://schemas.microsoft.com/office/powerpoint/2010/main" val="16210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 animBg="1"/>
      <p:bldP spid="27" grpId="0"/>
      <p:bldP spid="28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9928" y="292630"/>
            <a:ext cx="1210576" cy="400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68944"/>
              </p:ext>
            </p:extLst>
          </p:nvPr>
        </p:nvGraphicFramePr>
        <p:xfrm>
          <a:off x="1813454" y="292630"/>
          <a:ext cx="6831013" cy="4478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0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47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 smtClean="0">
                          <a:effectLst/>
                        </a:rPr>
                        <a:t>考察内容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effectLst/>
                        </a:rPr>
                        <a:t>要点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分值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评价项目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effectLst/>
                        </a:rPr>
                        <a:t>格式规范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备课量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准时完成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单元设计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教材分析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课时划分， 重难点分析</a:t>
                      </a:r>
                      <a:endParaRPr lang="zh-CN" altLang="en-US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学情分析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 smtClean="0">
                          <a:effectLst/>
                        </a:rPr>
                        <a:t>与本单元内容相关的知识背景、学习能力、学习态度等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单元目标描述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是否关注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内容水平分类，技能综合训练</a:t>
                      </a:r>
                      <a:endParaRPr lang="zh-CN" altLang="en-US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过程具体方法，语用情境创设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育人情感目标，具体行为主体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单元活动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与单元与单课时目标一致，有效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单元作业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一致性，多样性，分层，时量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单元评价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一致性，相关性，呈现形式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8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单元教学资源设计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目的性， 适切性，多样性，操作性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板书设计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语用输出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辅助性，</a:t>
                      </a:r>
                      <a:r>
                        <a:rPr lang="zh-CN" altLang="en-US" sz="1200" u="none" strike="noStrike" dirty="0">
                          <a:effectLst/>
                        </a:rPr>
                        <a:t>设计感</a:t>
                      </a:r>
                      <a:endParaRPr lang="zh-CN" altLang="en-US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8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创新、特色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新概念运用，陈式突破，风格鲜明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资源包个性使用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教学反思</a:t>
                      </a:r>
                      <a:endParaRPr lang="zh-CN" altLang="en-US" sz="1200" b="1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问题的发现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提得出、问到点、能提炼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分析与对策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切实有效</a:t>
                      </a:r>
                      <a:endParaRPr lang="zh-CN" altLang="en-US" sz="1200" b="0" i="0" u="none" strike="noStrike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008080"/>
                        </a:solidFill>
                        <a:effectLst/>
                        <a:latin typeface="微软雅黑"/>
                      </a:endParaRPr>
                    </a:p>
                  </a:txBody>
                  <a:tcPr marL="7346" marR="7346" marT="734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9928" y="1223435"/>
            <a:ext cx="1440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1A5D5C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英语课备课评价表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281" y1="10688" x2="38281" y2="10688"/>
                        <a14:foregroundMark x1="61426" y1="14988" x2="61426" y2="14988"/>
                        <a14:foregroundMark x1="28906" y1="14619" x2="28906" y2="14619"/>
                        <a14:foregroundMark x1="35938" y1="23219" x2="35938" y2="23219"/>
                        <a14:foregroundMark x1="40625" y1="19165" x2="40625" y2="19165"/>
                        <a14:foregroundMark x1="34668" y1="10688" x2="34668" y2="10688"/>
                        <a14:foregroundMark x1="31738" y1="9705" x2="31738" y2="9705"/>
                        <a14:foregroundMark x1="28125" y1="19165" x2="28125" y2="19165"/>
                        <a14:foregroundMark x1="32031" y1="9828" x2="32031" y2="9828"/>
                        <a14:foregroundMark x1="35449" y1="8354" x2="35449" y2="8354"/>
                        <a14:foregroundMark x1="37305" y1="11794" x2="37305" y2="11794"/>
                        <a14:foregroundMark x1="38574" y1="15725" x2="38574" y2="15725"/>
                        <a14:foregroundMark x1="35742" y1="20270" x2="35742" y2="20270"/>
                        <a14:foregroundMark x1="30176" y1="23096" x2="30176" y2="23096"/>
                        <a14:foregroundMark x1="31543" y1="9337" x2="31543" y2="9337"/>
                        <a14:foregroundMark x1="35156" y1="8108" x2="35156" y2="8108"/>
                        <a14:foregroundMark x1="37988" y1="17199" x2="37988" y2="17199"/>
                        <a14:foregroundMark x1="58887" y1="17199" x2="58887" y2="17199"/>
                        <a14:foregroundMark x1="62988" y1="17199" x2="63086" y2="16585"/>
                        <a14:foregroundMark x1="65430" y1="15971" x2="65430" y2="15971"/>
                        <a14:foregroundMark x1="67676" y1="17199" x2="67676" y2="17199"/>
                        <a14:foregroundMark x1="68750" y1="26536" x2="68750" y2="26536"/>
                        <a14:foregroundMark x1="64063" y1="27396" x2="64063" y2="27396"/>
                        <a14:foregroundMark x1="58691" y1="26781" x2="57617" y2="25430"/>
                        <a14:foregroundMark x1="57813" y1="18673" x2="57813" y2="18673"/>
                        <a14:foregroundMark x1="61230" y1="16339" x2="61230" y2="16339"/>
                        <a14:foregroundMark x1="63281" y1="15971" x2="63770" y2="15971"/>
                        <a14:foregroundMark x1="66211" y1="15725" x2="66211" y2="15725"/>
                        <a14:foregroundMark x1="64551" y1="22482" x2="64551" y2="22482"/>
                        <a14:foregroundMark x1="62598" y1="24201" x2="62598" y2="24201"/>
                        <a14:foregroundMark x1="60742" y1="20516" x2="60742" y2="20516"/>
                        <a14:foregroundMark x1="60645" y1="19902" x2="60645" y2="19902"/>
                        <a14:foregroundMark x1="60938" y1="18305" x2="60938" y2="18305"/>
                        <a14:foregroundMark x1="64063" y1="18305" x2="64063" y2="18919"/>
                        <a14:foregroundMark x1="64063" y1="18919" x2="64063" y2="18919"/>
                        <a14:foregroundMark x1="66211" y1="18919" x2="66895" y2="19287"/>
                        <a14:foregroundMark x1="68457" y1="19656" x2="68457" y2="19656"/>
                        <a14:foregroundMark x1="69336" y1="23219" x2="69336" y2="23219"/>
                        <a14:foregroundMark x1="64941" y1="25799" x2="64551" y2="25799"/>
                        <a14:foregroundMark x1="61230" y1="25553" x2="61230" y2="25553"/>
                        <a14:foregroundMark x1="60156" y1="21622" x2="60156" y2="21622"/>
                        <a14:foregroundMark x1="59473" y1="18182" x2="59473" y2="18182"/>
                        <a14:foregroundMark x1="35254" y1="17322" x2="35254" y2="17322"/>
                        <a14:foregroundMark x1="35156" y1="15356" x2="35156" y2="15356"/>
                        <a14:foregroundMark x1="35156" y1="13391" x2="35156" y2="13391"/>
                        <a14:foregroundMark x1="31543" y1="13391" x2="31543" y2="13391"/>
                        <a14:foregroundMark x1="31348" y1="15971" x2="31348" y2="15971"/>
                        <a14:foregroundMark x1="33691" y1="18550" x2="33691" y2="18550"/>
                        <a14:foregroundMark x1="37012" y1="18305" x2="37012" y2="18305"/>
                        <a14:foregroundMark x1="38379" y1="15602" x2="38379" y2="15602"/>
                        <a14:foregroundMark x1="38574" y1="14005" x2="38574" y2="14005"/>
                        <a14:foregroundMark x1="36816" y1="10811" x2="36816" y2="10811"/>
                        <a14:foregroundMark x1="34961" y1="9459" x2="34961" y2="9459"/>
                        <a14:foregroundMark x1="33105" y1="8845" x2="33105" y2="8845"/>
                        <a14:foregroundMark x1="31543" y1="9828" x2="31055" y2="9828"/>
                        <a14:foregroundMark x1="30273" y1="11057" x2="30273" y2="11057"/>
                        <a14:foregroundMark x1="30469" y1="13391" x2="30469" y2="14005"/>
                        <a14:foregroundMark x1="30469" y1="14619" x2="30469" y2="15233"/>
                        <a14:foregroundMark x1="30566" y1="15602" x2="30566" y2="15602"/>
                        <a14:foregroundMark x1="34180" y1="16708" x2="34180" y2="16708"/>
                        <a14:foregroundMark x1="36816" y1="16953" x2="37500" y2="17199"/>
                        <a14:foregroundMark x1="39551" y1="17199" x2="39551" y2="17199"/>
                        <a14:foregroundMark x1="39941" y1="17199" x2="39941" y2="17199"/>
                        <a14:foregroundMark x1="40332" y1="18182" x2="40332" y2="18182"/>
                        <a14:foregroundMark x1="42676" y1="14742" x2="42676" y2="14742"/>
                        <a14:foregroundMark x1="39355" y1="14619" x2="38867" y2="14373"/>
                        <a14:foregroundMark x1="38281" y1="12039" x2="38281" y2="12039"/>
                        <a14:foregroundMark x1="37793" y1="10319" x2="37793" y2="10319"/>
                        <a14:foregroundMark x1="36523" y1="8722" x2="36523" y2="8722"/>
                        <a14:foregroundMark x1="31836" y1="8722" x2="31836" y2="8722"/>
                        <a14:foregroundMark x1="31738" y1="8845" x2="31543" y2="10074"/>
                        <a14:foregroundMark x1="30566" y1="14251" x2="30566" y2="14251"/>
                        <a14:foregroundMark x1="28906" y1="16953" x2="28613" y2="17568"/>
                        <a14:foregroundMark x1="28906" y1="18673" x2="29492" y2="20147"/>
                        <a14:foregroundMark x1="35449" y1="20147" x2="35449" y2="20147"/>
                        <a14:foregroundMark x1="35645" y1="20270" x2="35645" y2="20270"/>
                        <a14:foregroundMark x1="37793" y1="20147" x2="37793" y2="20147"/>
                        <a14:foregroundMark x1="38574" y1="17936" x2="38574" y2="17936"/>
                        <a14:foregroundMark x1="41504" y1="15233" x2="41504" y2="15233"/>
                        <a14:foregroundMark x1="41504" y1="13759" x2="41504" y2="13759"/>
                        <a14:foregroundMark x1="41895" y1="11794" x2="40723" y2="11671"/>
                        <a14:foregroundMark x1="38574" y1="7371" x2="38574" y2="7371"/>
                        <a14:foregroundMark x1="36426" y1="5405" x2="36426" y2="5405"/>
                        <a14:foregroundMark x1="36230" y1="10811" x2="36230" y2="10811"/>
                        <a14:foregroundMark x1="38867" y1="11057" x2="38867" y2="11057"/>
                        <a14:foregroundMark x1="39355" y1="10811" x2="39844" y2="11425"/>
                        <a14:foregroundMark x1="40625" y1="13022" x2="40625" y2="13022"/>
                        <a14:foregroundMark x1="40625" y1="14005" x2="40625" y2="14005"/>
                        <a14:foregroundMark x1="40625" y1="16216" x2="40625" y2="16216"/>
                        <a14:foregroundMark x1="37793" y1="18919" x2="37793" y2="18919"/>
                        <a14:foregroundMark x1="35938" y1="20270" x2="35938" y2="20270"/>
                        <a14:foregroundMark x1="33594" y1="20516" x2="32910" y2="19902"/>
                        <a14:foregroundMark x1="31055" y1="18305" x2="31055" y2="18305"/>
                        <a14:foregroundMark x1="30566" y1="16953" x2="30566" y2="16953"/>
                        <a14:foregroundMark x1="29980" y1="15602" x2="29980" y2="15602"/>
                        <a14:foregroundMark x1="29199" y1="16953" x2="29199" y2="17568"/>
                        <a14:foregroundMark x1="29199" y1="17936" x2="29199" y2="17936"/>
                        <a14:foregroundMark x1="29785" y1="19902" x2="29785" y2="20885"/>
                        <a14:foregroundMark x1="31738" y1="22604" x2="32129" y2="23096"/>
                        <a14:foregroundMark x1="33301" y1="23096" x2="33301" y2="23096"/>
                        <a14:foregroundMark x1="35449" y1="23219" x2="35449" y2="23219"/>
                        <a14:foregroundMark x1="38379" y1="22604" x2="38379" y2="22604"/>
                        <a14:foregroundMark x1="39355" y1="21499" x2="39355" y2="21499"/>
                        <a14:foregroundMark x1="39551" y1="21499" x2="39551" y2="21499"/>
                        <a14:foregroundMark x1="39551" y1="21499" x2="39551" y2="21499"/>
                        <a14:foregroundMark x1="33301" y1="23464" x2="33301" y2="23464"/>
                        <a14:foregroundMark x1="32324" y1="21130" x2="32324" y2="21130"/>
                        <a14:foregroundMark x1="30762" y1="18182" x2="30762" y2="18182"/>
                        <a14:foregroundMark x1="33594" y1="22604" x2="33594" y2="22604"/>
                        <a14:foregroundMark x1="35254" y1="22850" x2="35254" y2="22850"/>
                        <a14:foregroundMark x1="36035" y1="22482" x2="36035" y2="22482"/>
                        <a14:foregroundMark x1="37207" y1="21622" x2="37207" y2="21622"/>
                        <a14:foregroundMark x1="37500" y1="21499" x2="37500" y2="21499"/>
                        <a14:foregroundMark x1="37500" y1="21499" x2="37500" y2="21499"/>
                        <a14:foregroundMark x1="39355" y1="21130" x2="39355" y2="21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7" y="3791828"/>
            <a:ext cx="654327" cy="52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5" y="809256"/>
            <a:ext cx="612300" cy="61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95605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784">
            <a:off x="7203866" y="502094"/>
            <a:ext cx="604674" cy="6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632" y="38281"/>
            <a:ext cx="4648199" cy="17210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025" y="1598037"/>
            <a:ext cx="8153399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339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对于学情有更深入的了解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（包括了解学生已学的朗文教材）</a:t>
            </a: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914339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原有资源参考基础上多进行自己的思考和创新</a:t>
            </a: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914339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教学内容及教学活动的整体性和层次性</a:t>
            </a: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914339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班级的教学可以提供反思后的改进和尝试。</a:t>
            </a:r>
          </a:p>
        </p:txBody>
      </p:sp>
      <p:sp>
        <p:nvSpPr>
          <p:cNvPr id="4" name="文本框 31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sp>
        <p:nvSpPr>
          <p:cNvPr id="5" name="矩形 4"/>
          <p:cNvSpPr/>
          <p:nvPr/>
        </p:nvSpPr>
        <p:spPr>
          <a:xfrm>
            <a:off x="2905924" y="637188"/>
            <a:ext cx="34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对新进老师的建议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7" r="2191" b="18699"/>
          <a:stretch/>
        </p:blipFill>
        <p:spPr>
          <a:xfrm rot="335614">
            <a:off x="7942448" y="3535200"/>
            <a:ext cx="1072887" cy="1363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490">
            <a:off x="7409756" y="2302546"/>
            <a:ext cx="937550" cy="13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"/>
            <a:ext cx="9144000" cy="51177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601" y="292100"/>
            <a:ext cx="184731" cy="4001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endParaRPr lang="zh-CN" altLang="en-US" sz="2000" dirty="0"/>
          </a:p>
        </p:txBody>
      </p:sp>
      <p:pic>
        <p:nvPicPr>
          <p:cNvPr id="1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4867" y="12876"/>
            <a:ext cx="3660794" cy="17790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91546" y="494041"/>
            <a:ext cx="3008782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格式规范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5467" y="2082339"/>
            <a:ext cx="6434763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3600" b="1" dirty="0">
                <a:solidFill>
                  <a:srgbClr val="1A5D5C"/>
                </a:solidFill>
              </a:rPr>
              <a:t>备课量足   </a:t>
            </a:r>
            <a:r>
              <a:rPr lang="zh-CN" altLang="en-US" sz="3600" b="1" dirty="0" smtClean="0">
                <a:solidFill>
                  <a:srgbClr val="1A5D5C"/>
                </a:solidFill>
              </a:rPr>
              <a:t>        </a:t>
            </a:r>
            <a:r>
              <a:rPr lang="zh-CN" altLang="en-US" sz="3600" b="1" dirty="0">
                <a:solidFill>
                  <a:srgbClr val="1A5D5C"/>
                </a:solidFill>
              </a:rPr>
              <a:t>教案规范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600" y="292101"/>
            <a:ext cx="1223129" cy="40388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540331" y="2873812"/>
            <a:ext cx="3822518" cy="10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5" rIns="68568" bIns="3428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33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一二</a:t>
            </a:r>
            <a:r>
              <a:rPr lang="zh-CN" altLang="en-US" sz="2800" dirty="0" smtClean="0">
                <a:solidFill>
                  <a:srgbClr val="333333"/>
                </a:solidFill>
                <a:sym typeface="微软雅黑" pitchFamily="34" charset="-122"/>
              </a:rPr>
              <a:t>年级</a:t>
            </a:r>
            <a:r>
              <a:rPr lang="en-US" altLang="zh-CN" sz="2800" dirty="0" smtClean="0">
                <a:solidFill>
                  <a:srgbClr val="333333"/>
                </a:solidFill>
                <a:sym typeface="微软雅黑" pitchFamily="34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课时</a:t>
            </a:r>
            <a:r>
              <a:rPr lang="en-US" altLang="zh-CN" sz="2800" dirty="0">
                <a:solidFill>
                  <a:srgbClr val="333333"/>
                </a:solidFill>
                <a:sym typeface="微软雅黑" pitchFamily="34" charset="-122"/>
              </a:rPr>
              <a:t> </a:t>
            </a:r>
          </a:p>
          <a:p>
            <a:pPr defTabSz="91433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三四五</a:t>
            </a:r>
            <a:r>
              <a:rPr lang="zh-CN" altLang="en-US" sz="2800" dirty="0" smtClean="0">
                <a:solidFill>
                  <a:srgbClr val="333333"/>
                </a:solidFill>
                <a:sym typeface="微软雅黑" pitchFamily="34" charset="-122"/>
              </a:rPr>
              <a:t>年级</a:t>
            </a:r>
            <a:r>
              <a:rPr lang="en-US" altLang="zh-CN" sz="2800" dirty="0" smtClean="0">
                <a:solidFill>
                  <a:srgbClr val="333333"/>
                </a:solidFill>
                <a:sym typeface="微软雅黑" pitchFamily="34" charset="-122"/>
              </a:rPr>
              <a:t>3</a:t>
            </a:r>
            <a:r>
              <a:rPr lang="zh-CN" altLang="en-US" sz="2800" dirty="0">
                <a:solidFill>
                  <a:srgbClr val="333333"/>
                </a:solidFill>
                <a:sym typeface="微软雅黑" pitchFamily="34" charset="-122"/>
              </a:rPr>
              <a:t>课时</a:t>
            </a:r>
          </a:p>
        </p:txBody>
      </p:sp>
      <p:sp>
        <p:nvSpPr>
          <p:cNvPr id="11" name="矩形 10"/>
          <p:cNvSpPr/>
          <p:nvPr/>
        </p:nvSpPr>
        <p:spPr>
          <a:xfrm>
            <a:off x="4287327" y="3034605"/>
            <a:ext cx="4656668" cy="586308"/>
          </a:xfrm>
          <a:prstGeom prst="rect">
            <a:avLst/>
          </a:prstGeom>
        </p:spPr>
        <p:txBody>
          <a:bodyPr wrap="square" lIns="68568" tIns="34285" rIns="68568" bIns="34285">
            <a:spAutoFit/>
          </a:bodyPr>
          <a:lstStyle/>
          <a:p>
            <a:pPr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单元整体</a:t>
            </a:r>
            <a:r>
              <a:rPr lang="en-US" altLang="zh-CN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内容完整</a:t>
            </a:r>
            <a:r>
              <a:rPr lang="en-US" altLang="zh-CN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用语规范</a:t>
            </a:r>
            <a:endParaRPr lang="en-US" altLang="zh-CN" sz="28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9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9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0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"/>
            <a:ext cx="9144000" cy="51177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5600" y="292101"/>
            <a:ext cx="1210576" cy="40010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教案撰写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6806" y="492156"/>
            <a:ext cx="7150507" cy="35231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736097" y="1412953"/>
            <a:ext cx="4635115" cy="110799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6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62" y="148855"/>
            <a:ext cx="3931254" cy="40571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3" y="49012"/>
            <a:ext cx="3474402" cy="509448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34970" y="482985"/>
            <a:ext cx="751367" cy="234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970" y="1233378"/>
            <a:ext cx="988437" cy="350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5564" y="2529627"/>
            <a:ext cx="751367" cy="2084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2751" y="4477288"/>
            <a:ext cx="751367" cy="2977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32472" y="185273"/>
            <a:ext cx="1244010" cy="2977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32472" y="727956"/>
            <a:ext cx="1012109" cy="2137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32472" y="1435006"/>
            <a:ext cx="1064786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64279" y="2507713"/>
            <a:ext cx="1064786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7" r="2191" b="18699"/>
          <a:stretch/>
        </p:blipFill>
        <p:spPr>
          <a:xfrm>
            <a:off x="7546448" y="3298327"/>
            <a:ext cx="1331200" cy="169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014118" y="285843"/>
            <a:ext cx="3097344" cy="49243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关注学生与本单元内容相关的知识背景、学习能力、学习态度等</a:t>
            </a:r>
          </a:p>
        </p:txBody>
      </p:sp>
      <p:sp>
        <p:nvSpPr>
          <p:cNvPr id="17" name="椭圆 16"/>
          <p:cNvSpPr/>
          <p:nvPr/>
        </p:nvSpPr>
        <p:spPr>
          <a:xfrm>
            <a:off x="151374" y="2316480"/>
            <a:ext cx="988437" cy="213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14118" y="2423053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关注内容的水平分类，技能的综合训练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4118" y="4484453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关注过程的具体</a:t>
            </a:r>
            <a:r>
              <a:rPr lang="zh-CN" altLang="en-US" b="1" dirty="0">
                <a:solidFill>
                  <a:srgbClr val="FF0000"/>
                </a:solidFill>
              </a:rPr>
              <a:t>方法，</a:t>
            </a:r>
            <a:r>
              <a:rPr lang="zh-CN" altLang="en-US" b="1" dirty="0" smtClean="0">
                <a:solidFill>
                  <a:srgbClr val="FF0000"/>
                </a:solidFill>
              </a:rPr>
              <a:t>语用的情境</a:t>
            </a:r>
            <a:r>
              <a:rPr lang="zh-CN" altLang="en-US" b="1" dirty="0">
                <a:solidFill>
                  <a:srgbClr val="FF0000"/>
                </a:solidFill>
              </a:rPr>
              <a:t>创设</a:t>
            </a:r>
          </a:p>
        </p:txBody>
      </p:sp>
      <p:sp>
        <p:nvSpPr>
          <p:cNvPr id="19" name="矩形 18"/>
          <p:cNvSpPr/>
          <p:nvPr/>
        </p:nvSpPr>
        <p:spPr>
          <a:xfrm>
            <a:off x="5607434" y="114845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关注育人的情感</a:t>
            </a:r>
            <a:r>
              <a:rPr lang="zh-CN" altLang="en-US" b="1" dirty="0">
                <a:solidFill>
                  <a:srgbClr val="FF0000"/>
                </a:solidFill>
              </a:rPr>
              <a:t>目标，</a:t>
            </a:r>
            <a:r>
              <a:rPr lang="zh-CN" altLang="en-US" b="1" dirty="0" smtClean="0">
                <a:solidFill>
                  <a:srgbClr val="FF0000"/>
                </a:solidFill>
              </a:rPr>
              <a:t>具体的行为</a:t>
            </a:r>
            <a:r>
              <a:rPr lang="zh-CN" altLang="en-US" b="1" dirty="0">
                <a:solidFill>
                  <a:srgbClr val="FF0000"/>
                </a:solidFill>
              </a:rPr>
              <a:t>主体</a:t>
            </a:r>
          </a:p>
        </p:txBody>
      </p:sp>
      <p:sp>
        <p:nvSpPr>
          <p:cNvPr id="20" name="矩形 19"/>
          <p:cNvSpPr/>
          <p:nvPr/>
        </p:nvSpPr>
        <p:spPr>
          <a:xfrm>
            <a:off x="5429311" y="4261651"/>
            <a:ext cx="2030833" cy="7569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 wrap="none" lIns="91434" tIns="45717" rIns="91434" bIns="45717">
            <a:spAutoFit/>
          </a:bodyPr>
          <a:lstStyle/>
          <a:p>
            <a:pPr algn="ctr"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单元教学目标描述</a:t>
            </a:r>
            <a:endParaRPr lang="en-US" altLang="zh-CN" sz="1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 defTabSz="914339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注意用语规范</a:t>
            </a:r>
            <a:endParaRPr lang="en-US" altLang="zh-CN" sz="1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76482" y="1291724"/>
            <a:ext cx="3286465" cy="338548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关注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分课时之间的关联性和延续性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93321" y="661218"/>
            <a:ext cx="920241" cy="311570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defTabSz="914339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把握到位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45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" grpId="0"/>
      <p:bldP spid="17" grpId="0" animBg="1"/>
      <p:bldP spid="4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7624" r="3139" b="7580"/>
          <a:stretch/>
        </p:blipFill>
        <p:spPr>
          <a:xfrm>
            <a:off x="90964" y="0"/>
            <a:ext cx="8165334" cy="5120403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 rot="21301868">
            <a:off x="6901650" y="618324"/>
            <a:ext cx="1016774" cy="388375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 sz="100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65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3308" r="2251" b="66151"/>
          <a:stretch/>
        </p:blipFill>
        <p:spPr>
          <a:xfrm>
            <a:off x="2" y="2"/>
            <a:ext cx="9195515" cy="51434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4206" y="365269"/>
            <a:ext cx="8586989" cy="480131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知识与技能：</a:t>
            </a:r>
            <a:endParaRPr lang="zh-CN" altLang="zh-CN" sz="1800" b="1" kern="100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877" indent="-342877" algn="just">
              <a:lnSpc>
                <a:spcPct val="150000"/>
              </a:lnSpc>
              <a:buAutoNum type="arabicPeriod"/>
            </a:pP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能正确朗读单词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smell, shell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中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ell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，及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ball, tall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中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的发音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了解字母</a:t>
            </a:r>
            <a:endParaRPr lang="en-US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组合在单词中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的发音规律。</a:t>
            </a:r>
            <a:endParaRPr lang="zh-CN" altLang="zh-CN" sz="10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zh-CN" altLang="zh-CN" sz="18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知晓、理解并能运用以下单词</a:t>
            </a:r>
            <a:r>
              <a:rPr lang="en-US" altLang="zh-CN" sz="1800" b="1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competition, bucket, spade, tide</a:t>
            </a:r>
            <a:r>
              <a:rPr lang="zh-CN" altLang="zh-CN" sz="18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及词组</a:t>
            </a:r>
            <a:r>
              <a:rPr lang="en-US" altLang="zh-CN" sz="1800" b="1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collect shells, swallow salty water, listen to gentle waves, smell and eat food on a barbecue, use…to…, wash away, try to do.</a:t>
            </a:r>
            <a:endParaRPr lang="zh-CN" altLang="zh-CN" sz="10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39" indent="-171439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能在语境中运用句型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do/don’t you like doing at the beach?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并能根据实际情况作出正确</a:t>
            </a:r>
            <a:r>
              <a:rPr lang="zh-CN" altLang="en-US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应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答，如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like/don’t like …(</a:t>
            </a:r>
            <a:r>
              <a:rPr lang="en-US" altLang="zh-CN" sz="180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sth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zh-CN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39" indent="-171439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能口头询问或书面表达</a:t>
            </a:r>
            <a:r>
              <a:rPr lang="zh-CN" altLang="en-US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描述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同伴及自己在海边喜欢做的和不喜欢做的事情，做到内容完整，表达流利，符合逻辑、语法及拼写正确。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能流利朗读并复述语篇，获取信息，提高听说、阅读、理解及交际能力。</a:t>
            </a:r>
            <a:endParaRPr lang="zh-CN" altLang="zh-CN" sz="10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48961" y="969773"/>
            <a:ext cx="6239815" cy="4153520"/>
            <a:chOff x="680432" y="1286702"/>
            <a:chExt cx="8319753" cy="5538026"/>
          </a:xfrm>
        </p:grpSpPr>
        <p:sp>
          <p:nvSpPr>
            <p:cNvPr id="5" name="椭圆 4"/>
            <p:cNvSpPr/>
            <p:nvPr/>
          </p:nvSpPr>
          <p:spPr>
            <a:xfrm>
              <a:off x="1571221" y="1286703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" name="椭圆 5"/>
            <p:cNvSpPr/>
            <p:nvPr/>
          </p:nvSpPr>
          <p:spPr>
            <a:xfrm>
              <a:off x="8330483" y="1286702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7" name="椭圆 6"/>
            <p:cNvSpPr/>
            <p:nvPr/>
          </p:nvSpPr>
          <p:spPr>
            <a:xfrm>
              <a:off x="680432" y="2379261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8" name="椭圆 7"/>
            <p:cNvSpPr/>
            <p:nvPr/>
          </p:nvSpPr>
          <p:spPr>
            <a:xfrm>
              <a:off x="1635616" y="2405018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9" name="椭圆 8"/>
            <p:cNvSpPr/>
            <p:nvPr/>
          </p:nvSpPr>
          <p:spPr>
            <a:xfrm>
              <a:off x="2908478" y="2405018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0" name="椭圆 9"/>
            <p:cNvSpPr/>
            <p:nvPr/>
          </p:nvSpPr>
          <p:spPr>
            <a:xfrm>
              <a:off x="2238776" y="4039080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556195" y="6232299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06202" y="6232298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3809999" y="5098956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3962399" y="6232297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1765477" y="4543260"/>
              <a:ext cx="669702" cy="5924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sp>
        <p:nvSpPr>
          <p:cNvPr id="16" name="矩形 15"/>
          <p:cNvSpPr/>
          <p:nvPr/>
        </p:nvSpPr>
        <p:spPr>
          <a:xfrm>
            <a:off x="1" y="-14865"/>
            <a:ext cx="3570208" cy="600164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33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单元教学目标制定</a:t>
            </a:r>
            <a:endParaRPr lang="en-US" altLang="zh-CN" sz="33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 r="456" b="10894"/>
          <a:stretch/>
        </p:blipFill>
        <p:spPr>
          <a:xfrm rot="330881">
            <a:off x="8119904" y="591980"/>
            <a:ext cx="960613" cy="11999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490">
            <a:off x="7268468" y="77820"/>
            <a:ext cx="762146" cy="10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3308" r="2251" b="66151"/>
          <a:stretch/>
        </p:blipFill>
        <p:spPr>
          <a:xfrm>
            <a:off x="2" y="2"/>
            <a:ext cx="9195515" cy="51434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400" y="134586"/>
            <a:ext cx="8883203" cy="480131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过程与方法：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能通过绕口令，正确朗读还有音素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/el/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 ɔ:l/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的单词，掌握发音规律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;</a:t>
            </a:r>
            <a:endParaRPr lang="zh-CN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能在语境中，借助声音、动画、图片等感知、理解并运用相关词汇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competition, bucket, spade, tide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及词组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collect shells, swallow salty water, listen to gentle waves, smell and eat food on a barbecue, </a:t>
            </a:r>
            <a:r>
              <a:rPr lang="en-US" altLang="zh-CN" sz="180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use..to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…, wash away, try to do.</a:t>
            </a:r>
            <a:endParaRPr lang="zh-CN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能在语境中，借助问答、模仿、调查、自编歌曲等活动，理解并运用句型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do/don’t you like doing at the beach?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及回答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like/don’t like …(</a:t>
            </a:r>
            <a:r>
              <a:rPr lang="en-US" altLang="zh-CN" sz="180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sth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zh-CN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能在</a:t>
            </a:r>
            <a:r>
              <a:rPr lang="en-US" altLang="zh-CN" sz="180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Beeno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Tom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调查报告、</a:t>
            </a: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Tam Family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在海边活动的情境中，借助相关信息表达同伴及自己在海边喜欢做的和不喜欢做的事情，做到内容完整，表达流利，符合逻辑、语法及拼写正确。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在语境中，流利朗读并复述语篇，获取信息，提高听说、阅读、理解及交际能力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28600" y="1099534"/>
            <a:ext cx="8329412" cy="3813284"/>
            <a:chOff x="304799" y="1466044"/>
            <a:chExt cx="11105883" cy="508437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66670" y="1481070"/>
              <a:ext cx="1828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866845" y="1466044"/>
              <a:ext cx="1828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66670" y="2058473"/>
              <a:ext cx="5563673" cy="279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93312" y="3721680"/>
              <a:ext cx="7845381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349285" y="4816699"/>
              <a:ext cx="5061397" cy="1287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4799" y="6547962"/>
              <a:ext cx="5439178" cy="246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76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12111" y="578779"/>
            <a:ext cx="3769112" cy="157992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ts val="1575"/>
              </a:lnSpc>
            </a:pP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第一课时目标：</a:t>
            </a:r>
            <a:endParaRPr lang="zh-CN" altLang="zh-CN" sz="10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257158" indent="-257158" algn="just">
              <a:lnSpc>
                <a:spcPts val="1575"/>
              </a:lnSpc>
              <a:buFont typeface="+mj-lt"/>
              <a:buAutoNum type="arabicPeriod"/>
            </a:pP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在语境中初步学习、理解和掌握词汇</a:t>
            </a: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collect shells, swallow salty water, listen to gentle waves, smell and eat food on a barbecue</a:t>
            </a:r>
            <a:endParaRPr lang="zh-CN" altLang="zh-CN" sz="10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ts val="1200"/>
              </a:lnSpc>
            </a:pP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能在语境中初步运用</a:t>
            </a: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</a:rPr>
              <a:t>What do/don’t you like doing at the beach? I (don’t) like …(</a:t>
            </a:r>
            <a:r>
              <a:rPr lang="en-US" altLang="zh-CN" sz="1000" kern="100" dirty="0" err="1">
                <a:solidFill>
                  <a:schemeClr val="bg1"/>
                </a:solidFill>
                <a:latin typeface="Arial" panose="020B0604020202020204" pitchFamily="34" charset="0"/>
              </a:rPr>
              <a:t>sth</a:t>
            </a: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</a:rPr>
              <a:t>.) I (don’t) like …(doing) </a:t>
            </a: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并能根据实际情况作出正确回答。</a:t>
            </a:r>
            <a:endParaRPr lang="zh-CN" altLang="zh-CN" sz="10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171439" indent="-171439" algn="just">
              <a:lnSpc>
                <a:spcPts val="1575"/>
              </a:lnSpc>
            </a:pP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．通过学习故事，让学生体验海滩边游玩的乐趣。</a:t>
            </a:r>
            <a:r>
              <a:rPr lang="zh-CN" altLang="zh-CN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zh-CN" altLang="zh-CN" sz="10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4470" y="3054230"/>
            <a:ext cx="3384395" cy="137871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ts val="1575"/>
              </a:lnSpc>
            </a:pP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第二课时目标：</a:t>
            </a:r>
            <a:endParaRPr lang="zh-CN" altLang="zh-CN" sz="10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257158" indent="-257158" algn="just">
              <a:lnSpc>
                <a:spcPts val="1575"/>
              </a:lnSpc>
              <a:buFont typeface="+mj-lt"/>
              <a:buAutoNum type="arabicPeriod"/>
            </a:pP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对前一课时的沙滩活动进行延伸，在故事中学习、理解和运用词汇</a:t>
            </a: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competition, bucket, spade, tide </a:t>
            </a: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以及词组</a:t>
            </a:r>
            <a:r>
              <a:rPr lang="en-US" altLang="zh-CN" sz="1000" kern="1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use..to</a:t>
            </a: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…, wash away, try to do.</a:t>
            </a:r>
            <a:endParaRPr lang="zh-CN" altLang="zh-CN" sz="10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292" indent="-114292" algn="just">
              <a:lnSpc>
                <a:spcPts val="1200"/>
              </a:lnSpc>
            </a:pPr>
            <a:r>
              <a:rPr lang="en-US" altLang="zh-CN" sz="1000" kern="100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zh-CN" altLang="zh-CN" sz="1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能根据语境及人物线索用一般现在时描述整个故事。</a:t>
            </a:r>
            <a:endParaRPr lang="zh-CN" altLang="zh-CN" sz="10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zh-CN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．培养学生的阅读技巧，让学生体会合作、交流的重要性。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3308" r="2251" b="66151"/>
          <a:stretch/>
        </p:blipFill>
        <p:spPr>
          <a:xfrm>
            <a:off x="-51514" y="2"/>
            <a:ext cx="9195515" cy="51434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5371" y="482134"/>
            <a:ext cx="8702075" cy="230832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情感态度价值观：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通过对话交流活动，表达自己并了解他人</a:t>
            </a:r>
            <a:r>
              <a:rPr lang="zh-CN" altLang="en-US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在海边的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喜好，增进同学间的相互了解</a:t>
            </a:r>
            <a:r>
              <a:rPr lang="zh-CN" altLang="en-US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CN" altLang="zh-CN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通过海边游玩相关建议的学习，了解海边游玩的注意事项，提升自我保护意识。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zh-CN" altLang="zh-CN" sz="18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通过故事和自编歌曲的学习，让学生感受大自然的美，对未来海边游玩充满期待和向往。</a:t>
            </a:r>
            <a:endParaRPr lang="zh-CN" altLang="en-US" sz="1800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504589" y="1471963"/>
            <a:ext cx="3466891" cy="12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01217" y="1471963"/>
            <a:ext cx="2287647" cy="12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368485" y="1839952"/>
            <a:ext cx="1944749" cy="45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520406" y="2348418"/>
            <a:ext cx="2430968" cy="29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16" y="148855"/>
            <a:ext cx="3931254" cy="40571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3" y="49012"/>
            <a:ext cx="3474402" cy="509448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34970" y="482985"/>
            <a:ext cx="751367" cy="234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970" y="1233378"/>
            <a:ext cx="988437" cy="350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5564" y="2529627"/>
            <a:ext cx="751367" cy="2084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2751" y="4477288"/>
            <a:ext cx="751367" cy="2977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32472" y="185273"/>
            <a:ext cx="1244010" cy="2977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32472" y="727956"/>
            <a:ext cx="1012109" cy="2137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32472" y="1435006"/>
            <a:ext cx="1064786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64279" y="2507713"/>
            <a:ext cx="1064786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4118" y="285843"/>
            <a:ext cx="3097344" cy="49243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关注学生与本单元内容相关的知识背景、学习能力、学习态度等</a:t>
            </a:r>
          </a:p>
        </p:txBody>
      </p:sp>
      <p:sp>
        <p:nvSpPr>
          <p:cNvPr id="17" name="椭圆 16"/>
          <p:cNvSpPr/>
          <p:nvPr/>
        </p:nvSpPr>
        <p:spPr>
          <a:xfrm>
            <a:off x="151374" y="2316480"/>
            <a:ext cx="988437" cy="213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14118" y="2423053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关注内容的水平分类，技能的综合训练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4118" y="4484453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关注过程的具体</a:t>
            </a:r>
            <a:r>
              <a:rPr lang="zh-CN" altLang="en-US" b="1" dirty="0">
                <a:solidFill>
                  <a:srgbClr val="FF0000"/>
                </a:solidFill>
              </a:rPr>
              <a:t>方法，</a:t>
            </a:r>
            <a:r>
              <a:rPr lang="zh-CN" altLang="en-US" b="1" dirty="0" smtClean="0">
                <a:solidFill>
                  <a:srgbClr val="FF0000"/>
                </a:solidFill>
              </a:rPr>
              <a:t>语用的情境</a:t>
            </a:r>
            <a:r>
              <a:rPr lang="zh-CN" altLang="en-US" b="1" dirty="0">
                <a:solidFill>
                  <a:srgbClr val="FF0000"/>
                </a:solidFill>
              </a:rPr>
              <a:t>创设</a:t>
            </a:r>
          </a:p>
        </p:txBody>
      </p:sp>
      <p:sp>
        <p:nvSpPr>
          <p:cNvPr id="19" name="矩形 18"/>
          <p:cNvSpPr/>
          <p:nvPr/>
        </p:nvSpPr>
        <p:spPr>
          <a:xfrm>
            <a:off x="5607434" y="114845"/>
            <a:ext cx="3025175" cy="29238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关注育人的情感</a:t>
            </a:r>
            <a:r>
              <a:rPr lang="zh-CN" altLang="en-US" b="1" dirty="0">
                <a:solidFill>
                  <a:srgbClr val="FF0000"/>
                </a:solidFill>
              </a:rPr>
              <a:t>目标，</a:t>
            </a:r>
            <a:r>
              <a:rPr lang="zh-CN" altLang="en-US" b="1" dirty="0" smtClean="0">
                <a:solidFill>
                  <a:srgbClr val="FF0000"/>
                </a:solidFill>
              </a:rPr>
              <a:t>具体的行为</a:t>
            </a:r>
            <a:r>
              <a:rPr lang="zh-CN" altLang="en-US" b="1" dirty="0">
                <a:solidFill>
                  <a:srgbClr val="FF0000"/>
                </a:solidFill>
              </a:rPr>
              <a:t>主体</a:t>
            </a:r>
          </a:p>
        </p:txBody>
      </p:sp>
      <p:sp>
        <p:nvSpPr>
          <p:cNvPr id="21" name="矩形 20"/>
          <p:cNvSpPr/>
          <p:nvPr/>
        </p:nvSpPr>
        <p:spPr>
          <a:xfrm>
            <a:off x="5265196" y="1154701"/>
            <a:ext cx="3286465" cy="338548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关注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分课时之间的关联性和延续性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93321" y="661218"/>
            <a:ext cx="920241" cy="311570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defTabSz="914339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把握到位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69948" y="2316480"/>
            <a:ext cx="3700040" cy="58476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关注单元目标与分课时目标的一致性</a:t>
            </a:r>
            <a:endParaRPr lang="en-US" altLang="zh-CN" sz="16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知识点在分课时之间的递进和螺旋上升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>
            <a:off x="379928" y="292630"/>
            <a:ext cx="1223129" cy="403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4" tIns="45717" rIns="91434" bIns="45717" rtlCol="0">
            <a:spAutoFit/>
          </a:bodyPr>
          <a:lstStyle/>
          <a:p>
            <a:r>
              <a:rPr lang="zh-CN" altLang="en-US" sz="2000" dirty="0"/>
              <a:t>教案撰写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78624"/>
              </p:ext>
            </p:extLst>
          </p:nvPr>
        </p:nvGraphicFramePr>
        <p:xfrm>
          <a:off x="541867" y="1888068"/>
          <a:ext cx="8339666" cy="2527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58">
                <a:tc>
                  <a:txBody>
                    <a:bodyPr/>
                    <a:lstStyle/>
                    <a:p>
                      <a:pPr marL="0" algn="ctr" defTabSz="914339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课时</a:t>
                      </a:r>
                      <a:endParaRPr lang="zh-CN" sz="20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175" marR="29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知识与技能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9175" marR="291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0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effectLst/>
                        </a:rPr>
                        <a:t>第一课时</a:t>
                      </a:r>
                      <a:endParaRPr lang="zh-CN" sz="16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9175" marR="291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3.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在语境中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感知、理解</a:t>
                      </a:r>
                      <a:r>
                        <a:rPr lang="zh-CN" sz="1800" kern="100" dirty="0">
                          <a:effectLst/>
                        </a:rPr>
                        <a:t>不规则动词的一般过去式。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4.</a:t>
                      </a:r>
                      <a:r>
                        <a:rPr lang="zh-CN" sz="1800" kern="100" dirty="0" smtClean="0">
                          <a:effectLst/>
                        </a:rPr>
                        <a:t>能用一般过去时</a:t>
                      </a:r>
                      <a:r>
                        <a:rPr lang="zh-CN" sz="1800" b="1" kern="100" dirty="0" smtClean="0">
                          <a:solidFill>
                            <a:srgbClr val="00B050"/>
                          </a:solidFill>
                          <a:effectLst/>
                        </a:rPr>
                        <a:t>初步描述</a:t>
                      </a:r>
                      <a:r>
                        <a:rPr lang="zh-CN" sz="1800" kern="100" dirty="0" smtClean="0">
                          <a:effectLst/>
                        </a:rPr>
                        <a:t>假日里发生的事，感受假日美好。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9175" marR="29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0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</a:rPr>
                        <a:t>第二课时</a:t>
                      </a:r>
                      <a:endParaRPr lang="zh-CN" sz="16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9175" marR="291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en-US" sz="1800" kern="100" dirty="0">
                          <a:effectLst/>
                        </a:rPr>
                        <a:t>. </a:t>
                      </a:r>
                      <a:r>
                        <a:rPr lang="zh-CN" sz="1800" kern="100" dirty="0">
                          <a:effectLst/>
                        </a:rPr>
                        <a:t>能在语境中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进一步运用</a:t>
                      </a:r>
                      <a:r>
                        <a:rPr lang="zh-CN" sz="1800" kern="100" dirty="0">
                          <a:effectLst/>
                        </a:rPr>
                        <a:t>不规则动词的一般过去式</a:t>
                      </a:r>
                      <a:r>
                        <a:rPr lang="zh-CN" sz="1800" kern="100" dirty="0" smtClean="0">
                          <a:effectLst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3. </a:t>
                      </a:r>
                      <a:r>
                        <a:rPr lang="zh-CN" sz="1800" kern="100" dirty="0" smtClean="0">
                          <a:effectLst/>
                        </a:rPr>
                        <a:t>能在语境中结合所学内容，</a:t>
                      </a:r>
                      <a:r>
                        <a:rPr lang="zh-CN" altLang="en-US" sz="1800" b="1" kern="100" dirty="0" smtClean="0">
                          <a:solidFill>
                            <a:srgbClr val="00B050"/>
                          </a:solidFill>
                          <a:effectLst/>
                        </a:rPr>
                        <a:t>较</a:t>
                      </a:r>
                      <a:r>
                        <a:rPr lang="zh-CN" sz="1800" b="1" kern="100" dirty="0" smtClean="0">
                          <a:solidFill>
                            <a:srgbClr val="00B050"/>
                          </a:solidFill>
                          <a:effectLst/>
                        </a:rPr>
                        <a:t>正确使用</a:t>
                      </a:r>
                      <a:r>
                        <a:rPr lang="zh-CN" sz="1800" kern="100" dirty="0" smtClean="0">
                          <a:effectLst/>
                        </a:rPr>
                        <a:t>一般过去时态对假日生活进行描述</a:t>
                      </a:r>
                      <a:r>
                        <a:rPr lang="zh-CN" altLang="en-US" sz="1800" kern="100" dirty="0" smtClean="0">
                          <a:effectLst/>
                        </a:rPr>
                        <a:t>。</a:t>
                      </a:r>
                      <a:endParaRPr lang="en-US" altLang="zh-CN" sz="1800" kern="100" dirty="0" smtClean="0">
                        <a:effectLst/>
                      </a:endParaRPr>
                    </a:p>
                  </a:txBody>
                  <a:tcPr marL="29175" marR="291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9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</a:rPr>
                        <a:t>第三课时</a:t>
                      </a:r>
                      <a:endParaRPr lang="zh-CN" sz="16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9175" marR="291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2.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在语境中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进一步掌握并运用</a:t>
                      </a:r>
                      <a:r>
                        <a:rPr lang="zh-CN" sz="1800" kern="100" dirty="0">
                          <a:effectLst/>
                        </a:rPr>
                        <a:t>不规则动词的一般过去</a:t>
                      </a:r>
                      <a:r>
                        <a:rPr lang="zh-CN" sz="1800" kern="100" dirty="0" smtClean="0">
                          <a:effectLst/>
                        </a:rPr>
                        <a:t>式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29175" marR="291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24"/>
          <p:cNvSpPr txBox="1"/>
          <p:nvPr/>
        </p:nvSpPr>
        <p:spPr>
          <a:xfrm>
            <a:off x="1354776" y="75427"/>
            <a:ext cx="6840956" cy="807891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 defTabSz="914278"/>
            <a:r>
              <a:rPr lang="zh-CN" altLang="en-US" sz="24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单元目标与分课时目标的一致性</a:t>
            </a:r>
          </a:p>
          <a:p>
            <a:pPr algn="ctr" defTabSz="914278"/>
            <a:r>
              <a:rPr lang="zh-CN" altLang="en-US" sz="2400" b="1" dirty="0">
                <a:solidFill>
                  <a:srgbClr val="1A5D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知识点在分课时之间的递进和螺旋上升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281" y1="10688" x2="38281" y2="10688"/>
                        <a14:foregroundMark x1="61426" y1="14988" x2="61426" y2="14988"/>
                        <a14:foregroundMark x1="28906" y1="14619" x2="28906" y2="14619"/>
                        <a14:foregroundMark x1="35938" y1="23219" x2="35938" y2="23219"/>
                        <a14:foregroundMark x1="40625" y1="19165" x2="40625" y2="19165"/>
                        <a14:foregroundMark x1="34668" y1="10688" x2="34668" y2="10688"/>
                        <a14:foregroundMark x1="31738" y1="9705" x2="31738" y2="9705"/>
                        <a14:foregroundMark x1="28125" y1="19165" x2="28125" y2="19165"/>
                        <a14:foregroundMark x1="32031" y1="9828" x2="32031" y2="9828"/>
                        <a14:foregroundMark x1="35449" y1="8354" x2="35449" y2="8354"/>
                        <a14:foregroundMark x1="37305" y1="11794" x2="37305" y2="11794"/>
                        <a14:foregroundMark x1="38574" y1="15725" x2="38574" y2="15725"/>
                        <a14:foregroundMark x1="35742" y1="20270" x2="35742" y2="20270"/>
                        <a14:foregroundMark x1="30176" y1="23096" x2="30176" y2="23096"/>
                        <a14:foregroundMark x1="31543" y1="9337" x2="31543" y2="9337"/>
                        <a14:foregroundMark x1="35156" y1="8108" x2="35156" y2="8108"/>
                        <a14:foregroundMark x1="37988" y1="17199" x2="37988" y2="17199"/>
                        <a14:foregroundMark x1="58887" y1="17199" x2="58887" y2="17199"/>
                        <a14:foregroundMark x1="62988" y1="17199" x2="63086" y2="16585"/>
                        <a14:foregroundMark x1="65430" y1="15971" x2="65430" y2="15971"/>
                        <a14:foregroundMark x1="67676" y1="17199" x2="67676" y2="17199"/>
                        <a14:foregroundMark x1="68750" y1="26536" x2="68750" y2="26536"/>
                        <a14:foregroundMark x1="64063" y1="27396" x2="64063" y2="27396"/>
                        <a14:foregroundMark x1="58691" y1="26781" x2="57617" y2="25430"/>
                        <a14:foregroundMark x1="57813" y1="18673" x2="57813" y2="18673"/>
                        <a14:foregroundMark x1="61230" y1="16339" x2="61230" y2="16339"/>
                        <a14:foregroundMark x1="63281" y1="15971" x2="63770" y2="15971"/>
                        <a14:foregroundMark x1="66211" y1="15725" x2="66211" y2="15725"/>
                        <a14:foregroundMark x1="64551" y1="22482" x2="64551" y2="22482"/>
                        <a14:foregroundMark x1="62598" y1="24201" x2="62598" y2="24201"/>
                        <a14:foregroundMark x1="60742" y1="20516" x2="60742" y2="20516"/>
                        <a14:foregroundMark x1="60645" y1="19902" x2="60645" y2="19902"/>
                        <a14:foregroundMark x1="60938" y1="18305" x2="60938" y2="18305"/>
                        <a14:foregroundMark x1="64063" y1="18305" x2="64063" y2="18919"/>
                        <a14:foregroundMark x1="64063" y1="18919" x2="64063" y2="18919"/>
                        <a14:foregroundMark x1="66211" y1="18919" x2="66895" y2="19287"/>
                        <a14:foregroundMark x1="68457" y1="19656" x2="68457" y2="19656"/>
                        <a14:foregroundMark x1="69336" y1="23219" x2="69336" y2="23219"/>
                        <a14:foregroundMark x1="64941" y1="25799" x2="64551" y2="25799"/>
                        <a14:foregroundMark x1="61230" y1="25553" x2="61230" y2="25553"/>
                        <a14:foregroundMark x1="60156" y1="21622" x2="60156" y2="21622"/>
                        <a14:foregroundMark x1="59473" y1="18182" x2="59473" y2="18182"/>
                        <a14:foregroundMark x1="35254" y1="17322" x2="35254" y2="17322"/>
                        <a14:foregroundMark x1="35156" y1="15356" x2="35156" y2="15356"/>
                        <a14:foregroundMark x1="35156" y1="13391" x2="35156" y2="13391"/>
                        <a14:foregroundMark x1="31543" y1="13391" x2="31543" y2="13391"/>
                        <a14:foregroundMark x1="31348" y1="15971" x2="31348" y2="15971"/>
                        <a14:foregroundMark x1="33691" y1="18550" x2="33691" y2="18550"/>
                        <a14:foregroundMark x1="37012" y1="18305" x2="37012" y2="18305"/>
                        <a14:foregroundMark x1="38379" y1="15602" x2="38379" y2="15602"/>
                        <a14:foregroundMark x1="38574" y1="14005" x2="38574" y2="14005"/>
                        <a14:foregroundMark x1="36816" y1="10811" x2="36816" y2="10811"/>
                        <a14:foregroundMark x1="34961" y1="9459" x2="34961" y2="9459"/>
                        <a14:foregroundMark x1="33105" y1="8845" x2="33105" y2="8845"/>
                        <a14:foregroundMark x1="31543" y1="9828" x2="31055" y2="9828"/>
                        <a14:foregroundMark x1="30273" y1="11057" x2="30273" y2="11057"/>
                        <a14:foregroundMark x1="30469" y1="13391" x2="30469" y2="14005"/>
                        <a14:foregroundMark x1="30469" y1="14619" x2="30469" y2="15233"/>
                        <a14:foregroundMark x1="30566" y1="15602" x2="30566" y2="15602"/>
                        <a14:foregroundMark x1="34180" y1="16708" x2="34180" y2="16708"/>
                        <a14:foregroundMark x1="36816" y1="16953" x2="37500" y2="17199"/>
                        <a14:foregroundMark x1="39551" y1="17199" x2="39551" y2="17199"/>
                        <a14:foregroundMark x1="39941" y1="17199" x2="39941" y2="17199"/>
                        <a14:foregroundMark x1="40332" y1="18182" x2="40332" y2="18182"/>
                        <a14:foregroundMark x1="42676" y1="14742" x2="42676" y2="14742"/>
                        <a14:foregroundMark x1="39355" y1="14619" x2="38867" y2="14373"/>
                        <a14:foregroundMark x1="38281" y1="12039" x2="38281" y2="12039"/>
                        <a14:foregroundMark x1="37793" y1="10319" x2="37793" y2="10319"/>
                        <a14:foregroundMark x1="36523" y1="8722" x2="36523" y2="8722"/>
                        <a14:foregroundMark x1="31836" y1="8722" x2="31836" y2="8722"/>
                        <a14:foregroundMark x1="31738" y1="8845" x2="31543" y2="10074"/>
                        <a14:foregroundMark x1="30566" y1="14251" x2="30566" y2="14251"/>
                        <a14:foregroundMark x1="28906" y1="16953" x2="28613" y2="17568"/>
                        <a14:foregroundMark x1="28906" y1="18673" x2="29492" y2="20147"/>
                        <a14:foregroundMark x1="35449" y1="20147" x2="35449" y2="20147"/>
                        <a14:foregroundMark x1="35645" y1="20270" x2="35645" y2="20270"/>
                        <a14:foregroundMark x1="37793" y1="20147" x2="37793" y2="20147"/>
                        <a14:foregroundMark x1="38574" y1="17936" x2="38574" y2="17936"/>
                        <a14:foregroundMark x1="41504" y1="15233" x2="41504" y2="15233"/>
                        <a14:foregroundMark x1="41504" y1="13759" x2="41504" y2="13759"/>
                        <a14:foregroundMark x1="41895" y1="11794" x2="40723" y2="11671"/>
                        <a14:foregroundMark x1="38574" y1="7371" x2="38574" y2="7371"/>
                        <a14:foregroundMark x1="36426" y1="5405" x2="36426" y2="5405"/>
                        <a14:foregroundMark x1="36230" y1="10811" x2="36230" y2="10811"/>
                        <a14:foregroundMark x1="38867" y1="11057" x2="38867" y2="11057"/>
                        <a14:foregroundMark x1="39355" y1="10811" x2="39844" y2="11425"/>
                        <a14:foregroundMark x1="40625" y1="13022" x2="40625" y2="13022"/>
                        <a14:foregroundMark x1="40625" y1="14005" x2="40625" y2="14005"/>
                        <a14:foregroundMark x1="40625" y1="16216" x2="40625" y2="16216"/>
                        <a14:foregroundMark x1="37793" y1="18919" x2="37793" y2="18919"/>
                        <a14:foregroundMark x1="35938" y1="20270" x2="35938" y2="20270"/>
                        <a14:foregroundMark x1="33594" y1="20516" x2="32910" y2="19902"/>
                        <a14:foregroundMark x1="31055" y1="18305" x2="31055" y2="18305"/>
                        <a14:foregroundMark x1="30566" y1="16953" x2="30566" y2="16953"/>
                        <a14:foregroundMark x1="29980" y1="15602" x2="29980" y2="15602"/>
                        <a14:foregroundMark x1="29199" y1="16953" x2="29199" y2="17568"/>
                        <a14:foregroundMark x1="29199" y1="17936" x2="29199" y2="17936"/>
                        <a14:foregroundMark x1="29785" y1="19902" x2="29785" y2="20885"/>
                        <a14:foregroundMark x1="31738" y1="22604" x2="32129" y2="23096"/>
                        <a14:foregroundMark x1="33301" y1="23096" x2="33301" y2="23096"/>
                        <a14:foregroundMark x1="35449" y1="23219" x2="35449" y2="23219"/>
                        <a14:foregroundMark x1="38379" y1="22604" x2="38379" y2="22604"/>
                        <a14:foregroundMark x1="39355" y1="21499" x2="39355" y2="21499"/>
                        <a14:foregroundMark x1="39551" y1="21499" x2="39551" y2="21499"/>
                        <a14:foregroundMark x1="39551" y1="21499" x2="39551" y2="21499"/>
                        <a14:foregroundMark x1="33301" y1="23464" x2="33301" y2="23464"/>
                        <a14:foregroundMark x1="32324" y1="21130" x2="32324" y2="21130"/>
                        <a14:foregroundMark x1="30762" y1="18182" x2="30762" y2="18182"/>
                        <a14:foregroundMark x1="33594" y1="22604" x2="33594" y2="22604"/>
                        <a14:foregroundMark x1="35254" y1="22850" x2="35254" y2="22850"/>
                        <a14:foregroundMark x1="36035" y1="22482" x2="36035" y2="22482"/>
                        <a14:foregroundMark x1="37207" y1="21622" x2="37207" y2="21622"/>
                        <a14:foregroundMark x1="37500" y1="21499" x2="37500" y2="21499"/>
                        <a14:foregroundMark x1="37500" y1="21499" x2="37500" y2="21499"/>
                        <a14:foregroundMark x1="39355" y1="21130" x2="39355" y2="21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52" y="234500"/>
            <a:ext cx="654327" cy="52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41865" y="863941"/>
            <a:ext cx="8043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单元目标：</a:t>
            </a:r>
            <a:r>
              <a:rPr lang="zh-CN" altLang="en-US" sz="1800" dirty="0" smtClean="0"/>
              <a:t>能</a:t>
            </a:r>
            <a:r>
              <a:rPr lang="zh-CN" altLang="en-US" sz="1800" dirty="0"/>
              <a:t>在语境中正确朗读并运用有关活动的词组：</a:t>
            </a:r>
            <a:r>
              <a:rPr lang="en-US" altLang="zh-CN" sz="1800" dirty="0"/>
              <a:t>ride a bike, have a picnic, swim in the sea, go hiking, meet my friends, go to the cinema</a:t>
            </a:r>
            <a:r>
              <a:rPr lang="zh-CN" altLang="en-US" sz="1800" dirty="0"/>
              <a:t>，</a:t>
            </a:r>
            <a:r>
              <a:rPr lang="zh-CN" altLang="en-US" sz="1800" b="1" dirty="0">
                <a:solidFill>
                  <a:srgbClr val="0070C0"/>
                </a:solidFill>
              </a:rPr>
              <a:t>了解并运用以上这些动词的过去时（不规则变化）。</a:t>
            </a:r>
          </a:p>
        </p:txBody>
      </p:sp>
    </p:spTree>
    <p:extLst>
      <p:ext uri="{BB962C8B-B14F-4D97-AF65-F5344CB8AC3E}">
        <p14:creationId xmlns:p14="http://schemas.microsoft.com/office/powerpoint/2010/main" val="5434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简约教育教学课程设计教师说课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87">
      <a:dk1>
        <a:sysClr val="windowText" lastClr="000000"/>
      </a:dk1>
      <a:lt1>
        <a:sysClr val="window" lastClr="FFFFFF"/>
      </a:lt1>
      <a:dk2>
        <a:srgbClr val="195D5C"/>
      </a:dk2>
      <a:lt2>
        <a:srgbClr val="EEECE1"/>
      </a:lt2>
      <a:accent1>
        <a:srgbClr val="217977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1966</Words>
  <Application>Microsoft Office PowerPoint</Application>
  <PresentationFormat>全屏显示(16:9)</PresentationFormat>
  <Paragraphs>286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Aharoni</vt:lpstr>
      <vt:lpstr>Lato</vt:lpstr>
      <vt:lpstr>等线</vt:lpstr>
      <vt:lpstr>等线 Light</vt:lpstr>
      <vt:lpstr>黑体</vt:lpstr>
      <vt:lpstr>华文琥珀</vt:lpstr>
      <vt:lpstr>华文新魏</vt:lpstr>
      <vt:lpstr>宋体</vt:lpstr>
      <vt:lpstr>微软雅黑</vt:lpstr>
      <vt:lpstr>字魂36号-正文宋楷</vt:lpstr>
      <vt:lpstr>Arial</vt:lpstr>
      <vt:lpstr>Calibri</vt:lpstr>
      <vt:lpstr>Eras Bold ITC</vt:lpstr>
      <vt:lpstr>Times New Roman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清新简约教育教学课程设计教师说课PPT</dc:title>
  <dc:creator>User</dc:creator>
  <cp:lastModifiedBy>屠凌芸</cp:lastModifiedBy>
  <cp:revision>105</cp:revision>
  <dcterms:created xsi:type="dcterms:W3CDTF">2016-12-25T02:27:54Z</dcterms:created>
  <dcterms:modified xsi:type="dcterms:W3CDTF">2020-09-02T01:23:50Z</dcterms:modified>
</cp:coreProperties>
</file>